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 id="2147483792" r:id="rId2"/>
    <p:sldMasterId id="2147483804" r:id="rId3"/>
    <p:sldMasterId id="2147483816" r:id="rId4"/>
  </p:sldMasterIdLst>
  <p:notesMasterIdLst>
    <p:notesMasterId r:id="rId65"/>
  </p:notesMasterIdLst>
  <p:sldIdLst>
    <p:sldId id="256" r:id="rId5"/>
    <p:sldId id="264" r:id="rId6"/>
    <p:sldId id="259" r:id="rId7"/>
    <p:sldId id="258" r:id="rId8"/>
    <p:sldId id="260" r:id="rId9"/>
    <p:sldId id="261"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8" r:id="rId31"/>
    <p:sldId id="285" r:id="rId32"/>
    <p:sldId id="293" r:id="rId33"/>
    <p:sldId id="289" r:id="rId34"/>
    <p:sldId id="290" r:id="rId35"/>
    <p:sldId id="291" r:id="rId36"/>
    <p:sldId id="292" r:id="rId37"/>
    <p:sldId id="295" r:id="rId38"/>
    <p:sldId id="294"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28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42E7"/>
    <a:srgbClr val="11294D"/>
    <a:srgbClr val="080D13"/>
    <a:srgbClr val="100F0C"/>
    <a:srgbClr val="060765"/>
    <a:srgbClr val="0B02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0BA73-DB54-422D-A699-E2F44E4AF6F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1BD8276E-81AC-4E2A-A97C-05072C0D6ABB}">
      <dgm:prSet/>
      <dgm:spPr/>
      <dgm:t>
        <a:bodyPr/>
        <a:lstStyle/>
        <a:p>
          <a:r>
            <a:rPr lang="en-GB" b="0" i="0" dirty="0">
              <a:latin typeface="Tenorite" panose="00000500000000000000" pitchFamily="2" charset="0"/>
            </a:rPr>
            <a:t>Self Organization</a:t>
          </a:r>
          <a:endParaRPr lang="en-US" dirty="0">
            <a:latin typeface="Tenorite" panose="00000500000000000000" pitchFamily="2" charset="0"/>
          </a:endParaRPr>
        </a:p>
      </dgm:t>
    </dgm:pt>
    <dgm:pt modelId="{1137E25F-84DC-4F3B-9844-28BCF46E77C4}" type="parTrans" cxnId="{D8C7262D-8F85-4374-9D2D-BAE62924CF4C}">
      <dgm:prSet/>
      <dgm:spPr/>
      <dgm:t>
        <a:bodyPr/>
        <a:lstStyle/>
        <a:p>
          <a:endParaRPr lang="en-US"/>
        </a:p>
      </dgm:t>
    </dgm:pt>
    <dgm:pt modelId="{F0C149D9-8B0B-4819-B7CF-B4FD0DCCDDB1}" type="sibTrans" cxnId="{D8C7262D-8F85-4374-9D2D-BAE62924CF4C}">
      <dgm:prSet/>
      <dgm:spPr/>
      <dgm:t>
        <a:bodyPr/>
        <a:lstStyle/>
        <a:p>
          <a:endParaRPr lang="en-US"/>
        </a:p>
      </dgm:t>
    </dgm:pt>
    <dgm:pt modelId="{E1990864-AE80-46B4-9C74-F2AFE6F2DE3F}">
      <dgm:prSet/>
      <dgm:spPr/>
      <dgm:t>
        <a:bodyPr/>
        <a:lstStyle/>
        <a:p>
          <a:r>
            <a:rPr lang="en-GB" b="0" i="0" dirty="0">
              <a:latin typeface="Tenorite" panose="00000500000000000000" pitchFamily="2" charset="0"/>
            </a:rPr>
            <a:t>Phase Transitions</a:t>
          </a:r>
          <a:endParaRPr lang="en-US" dirty="0">
            <a:latin typeface="Tenorite" panose="00000500000000000000" pitchFamily="2" charset="0"/>
          </a:endParaRPr>
        </a:p>
      </dgm:t>
    </dgm:pt>
    <dgm:pt modelId="{389A6159-9B74-46B3-A0C6-C52C5BFC9774}" type="parTrans" cxnId="{2EC556DF-9114-4DFD-AE89-47E45157670C}">
      <dgm:prSet/>
      <dgm:spPr/>
      <dgm:t>
        <a:bodyPr/>
        <a:lstStyle/>
        <a:p>
          <a:endParaRPr lang="en-US"/>
        </a:p>
      </dgm:t>
    </dgm:pt>
    <dgm:pt modelId="{4FDADE86-3D67-49BA-9A2A-CEF71EBB62A5}" type="sibTrans" cxnId="{2EC556DF-9114-4DFD-AE89-47E45157670C}">
      <dgm:prSet/>
      <dgm:spPr/>
      <dgm:t>
        <a:bodyPr/>
        <a:lstStyle/>
        <a:p>
          <a:endParaRPr lang="en-US"/>
        </a:p>
      </dgm:t>
    </dgm:pt>
    <dgm:pt modelId="{6ACAEB95-5FB3-4F26-A8E3-C86910A299D3}">
      <dgm:prSet/>
      <dgm:spPr/>
      <dgm:t>
        <a:bodyPr/>
        <a:lstStyle/>
        <a:p>
          <a:r>
            <a:rPr lang="en-GB" b="0" i="0" dirty="0">
              <a:latin typeface="Tenorite" panose="00000500000000000000" pitchFamily="2" charset="0"/>
            </a:rPr>
            <a:t>Percolating Clusters</a:t>
          </a:r>
          <a:endParaRPr lang="en-US" dirty="0">
            <a:latin typeface="Tenorite" panose="00000500000000000000" pitchFamily="2" charset="0"/>
          </a:endParaRPr>
        </a:p>
      </dgm:t>
    </dgm:pt>
    <dgm:pt modelId="{AEEB3B69-0231-41C0-8DC2-701955A81BF8}" type="parTrans" cxnId="{E530B9AA-7A5C-434F-B553-9910A4559DAA}">
      <dgm:prSet/>
      <dgm:spPr/>
      <dgm:t>
        <a:bodyPr/>
        <a:lstStyle/>
        <a:p>
          <a:endParaRPr lang="en-US"/>
        </a:p>
      </dgm:t>
    </dgm:pt>
    <dgm:pt modelId="{59A5CE7C-22ED-4B99-9E49-6BE99298C5F9}" type="sibTrans" cxnId="{E530B9AA-7A5C-434F-B553-9910A4559DAA}">
      <dgm:prSet/>
      <dgm:spPr/>
      <dgm:t>
        <a:bodyPr/>
        <a:lstStyle/>
        <a:p>
          <a:endParaRPr lang="en-US"/>
        </a:p>
      </dgm:t>
    </dgm:pt>
    <dgm:pt modelId="{309769DE-C397-4680-949A-65BD179E3F03}" type="pres">
      <dgm:prSet presAssocID="{B060BA73-DB54-422D-A699-E2F44E4AF6FD}" presName="diagram" presStyleCnt="0">
        <dgm:presLayoutVars>
          <dgm:dir/>
          <dgm:resizeHandles val="exact"/>
        </dgm:presLayoutVars>
      </dgm:prSet>
      <dgm:spPr/>
    </dgm:pt>
    <dgm:pt modelId="{E1D366C6-67DD-4DC0-ACA6-C9B2543A2E88}" type="pres">
      <dgm:prSet presAssocID="{1BD8276E-81AC-4E2A-A97C-05072C0D6ABB}" presName="node" presStyleLbl="node1" presStyleIdx="0" presStyleCnt="3">
        <dgm:presLayoutVars>
          <dgm:bulletEnabled val="1"/>
        </dgm:presLayoutVars>
      </dgm:prSet>
      <dgm:spPr/>
    </dgm:pt>
    <dgm:pt modelId="{D4B10622-C189-4129-A1E1-FB667F7B6F31}" type="pres">
      <dgm:prSet presAssocID="{F0C149D9-8B0B-4819-B7CF-B4FD0DCCDDB1}" presName="sibTrans" presStyleCnt="0"/>
      <dgm:spPr/>
    </dgm:pt>
    <dgm:pt modelId="{9B9975DB-B9BF-48A7-9A1C-07557FCC76FC}" type="pres">
      <dgm:prSet presAssocID="{E1990864-AE80-46B4-9C74-F2AFE6F2DE3F}" presName="node" presStyleLbl="node1" presStyleIdx="1" presStyleCnt="3">
        <dgm:presLayoutVars>
          <dgm:bulletEnabled val="1"/>
        </dgm:presLayoutVars>
      </dgm:prSet>
      <dgm:spPr/>
    </dgm:pt>
    <dgm:pt modelId="{D3B00547-5BA1-4ADC-87ED-4F7A65E9846F}" type="pres">
      <dgm:prSet presAssocID="{4FDADE86-3D67-49BA-9A2A-CEF71EBB62A5}" presName="sibTrans" presStyleCnt="0"/>
      <dgm:spPr/>
    </dgm:pt>
    <dgm:pt modelId="{C14EB496-BF3C-42CF-A115-1D5E609795CD}" type="pres">
      <dgm:prSet presAssocID="{6ACAEB95-5FB3-4F26-A8E3-C86910A299D3}" presName="node" presStyleLbl="node1" presStyleIdx="2" presStyleCnt="3">
        <dgm:presLayoutVars>
          <dgm:bulletEnabled val="1"/>
        </dgm:presLayoutVars>
      </dgm:prSet>
      <dgm:spPr/>
    </dgm:pt>
  </dgm:ptLst>
  <dgm:cxnLst>
    <dgm:cxn modelId="{D8C7262D-8F85-4374-9D2D-BAE62924CF4C}" srcId="{B060BA73-DB54-422D-A699-E2F44E4AF6FD}" destId="{1BD8276E-81AC-4E2A-A97C-05072C0D6ABB}" srcOrd="0" destOrd="0" parTransId="{1137E25F-84DC-4F3B-9844-28BCF46E77C4}" sibTransId="{F0C149D9-8B0B-4819-B7CF-B4FD0DCCDDB1}"/>
    <dgm:cxn modelId="{13663444-ACD3-42D9-9048-172FA621E448}" type="presOf" srcId="{1BD8276E-81AC-4E2A-A97C-05072C0D6ABB}" destId="{E1D366C6-67DD-4DC0-ACA6-C9B2543A2E88}" srcOrd="0" destOrd="0" presId="urn:microsoft.com/office/officeart/2005/8/layout/default"/>
    <dgm:cxn modelId="{A1B06A64-A518-4A14-8D92-4C5A14D5298A}" type="presOf" srcId="{B060BA73-DB54-422D-A699-E2F44E4AF6FD}" destId="{309769DE-C397-4680-949A-65BD179E3F03}" srcOrd="0" destOrd="0" presId="urn:microsoft.com/office/officeart/2005/8/layout/default"/>
    <dgm:cxn modelId="{140E2D75-A8D7-414E-9C4B-114737DF547E}" type="presOf" srcId="{6ACAEB95-5FB3-4F26-A8E3-C86910A299D3}" destId="{C14EB496-BF3C-42CF-A115-1D5E609795CD}" srcOrd="0" destOrd="0" presId="urn:microsoft.com/office/officeart/2005/8/layout/default"/>
    <dgm:cxn modelId="{FB038456-89FE-49A2-A2CD-357A9AF8FAAE}" type="presOf" srcId="{E1990864-AE80-46B4-9C74-F2AFE6F2DE3F}" destId="{9B9975DB-B9BF-48A7-9A1C-07557FCC76FC}" srcOrd="0" destOrd="0" presId="urn:microsoft.com/office/officeart/2005/8/layout/default"/>
    <dgm:cxn modelId="{E530B9AA-7A5C-434F-B553-9910A4559DAA}" srcId="{B060BA73-DB54-422D-A699-E2F44E4AF6FD}" destId="{6ACAEB95-5FB3-4F26-A8E3-C86910A299D3}" srcOrd="2" destOrd="0" parTransId="{AEEB3B69-0231-41C0-8DC2-701955A81BF8}" sibTransId="{59A5CE7C-22ED-4B99-9E49-6BE99298C5F9}"/>
    <dgm:cxn modelId="{2EC556DF-9114-4DFD-AE89-47E45157670C}" srcId="{B060BA73-DB54-422D-A699-E2F44E4AF6FD}" destId="{E1990864-AE80-46B4-9C74-F2AFE6F2DE3F}" srcOrd="1" destOrd="0" parTransId="{389A6159-9B74-46B3-A0C6-C52C5BFC9774}" sibTransId="{4FDADE86-3D67-49BA-9A2A-CEF71EBB62A5}"/>
    <dgm:cxn modelId="{415BACAA-976B-4A11-9B2D-04F3F2985795}" type="presParOf" srcId="{309769DE-C397-4680-949A-65BD179E3F03}" destId="{E1D366C6-67DD-4DC0-ACA6-C9B2543A2E88}" srcOrd="0" destOrd="0" presId="urn:microsoft.com/office/officeart/2005/8/layout/default"/>
    <dgm:cxn modelId="{1C226750-86BA-465C-9296-56B299286012}" type="presParOf" srcId="{309769DE-C397-4680-949A-65BD179E3F03}" destId="{D4B10622-C189-4129-A1E1-FB667F7B6F31}" srcOrd="1" destOrd="0" presId="urn:microsoft.com/office/officeart/2005/8/layout/default"/>
    <dgm:cxn modelId="{FB316B6F-BB9A-4260-826C-37F9508E6095}" type="presParOf" srcId="{309769DE-C397-4680-949A-65BD179E3F03}" destId="{9B9975DB-B9BF-48A7-9A1C-07557FCC76FC}" srcOrd="2" destOrd="0" presId="urn:microsoft.com/office/officeart/2005/8/layout/default"/>
    <dgm:cxn modelId="{A7CF7217-E2D7-4B2B-AEC8-AD05DCB7F35F}" type="presParOf" srcId="{309769DE-C397-4680-949A-65BD179E3F03}" destId="{D3B00547-5BA1-4ADC-87ED-4F7A65E9846F}" srcOrd="3" destOrd="0" presId="urn:microsoft.com/office/officeart/2005/8/layout/default"/>
    <dgm:cxn modelId="{AB8D2AF6-1F76-46BC-88DE-D9E22985D01A}" type="presParOf" srcId="{309769DE-C397-4680-949A-65BD179E3F03}" destId="{C14EB496-BF3C-42CF-A115-1D5E609795C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871073-ED89-4E62-990C-4698378A5DFC}"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8A4FC747-E0D0-4654-9303-C2246FFDCACD}">
      <dgm:prSet phldrT="[Text]"/>
      <dgm:spPr>
        <a:solidFill>
          <a:srgbClr val="C00000"/>
        </a:solidFill>
      </dgm:spPr>
      <dgm:t>
        <a:bodyPr/>
        <a:lstStyle/>
        <a:p>
          <a:r>
            <a:rPr lang="en-GB" dirty="0"/>
            <a:t>Collapse of Ecosystems</a:t>
          </a:r>
          <a:endParaRPr lang="en-IN" dirty="0"/>
        </a:p>
      </dgm:t>
    </dgm:pt>
    <dgm:pt modelId="{3A258CEE-D47D-453C-B63D-6E89B91B9CDE}" type="parTrans" cxnId="{D825AC84-A9E9-4573-BCCC-57D06F251447}">
      <dgm:prSet/>
      <dgm:spPr/>
      <dgm:t>
        <a:bodyPr/>
        <a:lstStyle/>
        <a:p>
          <a:endParaRPr lang="en-IN"/>
        </a:p>
      </dgm:t>
    </dgm:pt>
    <dgm:pt modelId="{0F4F8F3B-ED07-4470-993C-DC2CB795FA9A}" type="sibTrans" cxnId="{D825AC84-A9E9-4573-BCCC-57D06F251447}">
      <dgm:prSet/>
      <dgm:spPr/>
      <dgm:t>
        <a:bodyPr/>
        <a:lstStyle/>
        <a:p>
          <a:endParaRPr lang="en-IN"/>
        </a:p>
      </dgm:t>
    </dgm:pt>
    <dgm:pt modelId="{ACF12EE6-9DAD-45C1-BF09-F5A50C7D81CC}">
      <dgm:prSet phldrT="[Text]"/>
      <dgm:spPr>
        <a:solidFill>
          <a:srgbClr val="FF0000"/>
        </a:solidFill>
      </dgm:spPr>
      <dgm:t>
        <a:bodyPr/>
        <a:lstStyle/>
        <a:p>
          <a:r>
            <a:rPr lang="en-GB" dirty="0">
              <a:latin typeface="Tenorite" panose="00000500000000000000" pitchFamily="2" charset="0"/>
            </a:rPr>
            <a:t>Abrupt Transitions and Hysteresis</a:t>
          </a:r>
          <a:endParaRPr lang="en-IN" dirty="0">
            <a:latin typeface="Tenorite" panose="00000500000000000000" pitchFamily="2" charset="0"/>
          </a:endParaRPr>
        </a:p>
      </dgm:t>
    </dgm:pt>
    <dgm:pt modelId="{4FA0934A-F0B2-4772-885A-CB2A68F24B60}" type="parTrans" cxnId="{AB1933DA-508B-41B7-8937-F7E1AC31E7A0}">
      <dgm:prSet/>
      <dgm:spPr/>
      <dgm:t>
        <a:bodyPr/>
        <a:lstStyle/>
        <a:p>
          <a:endParaRPr lang="en-IN"/>
        </a:p>
      </dgm:t>
    </dgm:pt>
    <dgm:pt modelId="{27B14981-E254-4378-BB73-56999F534AA6}" type="sibTrans" cxnId="{AB1933DA-508B-41B7-8937-F7E1AC31E7A0}">
      <dgm:prSet/>
      <dgm:spPr/>
      <dgm:t>
        <a:bodyPr/>
        <a:lstStyle/>
        <a:p>
          <a:endParaRPr lang="en-IN"/>
        </a:p>
      </dgm:t>
    </dgm:pt>
    <dgm:pt modelId="{96DFB8F2-DD2E-4142-8264-59D62C1EB54B}">
      <dgm:prSet phldrT="[Text]"/>
      <dgm:spPr>
        <a:solidFill>
          <a:srgbClr val="002060"/>
        </a:solidFill>
      </dgm:spPr>
      <dgm:t>
        <a:bodyPr/>
        <a:lstStyle/>
        <a:p>
          <a:r>
            <a:rPr lang="en-GB" dirty="0">
              <a:latin typeface="Tenorite" panose="00000500000000000000" pitchFamily="2" charset="0"/>
            </a:rPr>
            <a:t>Lack of Literature</a:t>
          </a:r>
          <a:endParaRPr lang="en-IN" dirty="0">
            <a:latin typeface="Tenorite" panose="00000500000000000000" pitchFamily="2" charset="0"/>
          </a:endParaRPr>
        </a:p>
      </dgm:t>
    </dgm:pt>
    <dgm:pt modelId="{97823912-B172-4828-84FB-658249D803CB}" type="parTrans" cxnId="{DE6234BC-4155-40E2-A9A7-250CCEED2122}">
      <dgm:prSet/>
      <dgm:spPr/>
      <dgm:t>
        <a:bodyPr/>
        <a:lstStyle/>
        <a:p>
          <a:endParaRPr lang="en-IN"/>
        </a:p>
      </dgm:t>
    </dgm:pt>
    <dgm:pt modelId="{FCAAD6AB-A923-4D9D-98FB-705820C45B7A}" type="sibTrans" cxnId="{DE6234BC-4155-40E2-A9A7-250CCEED2122}">
      <dgm:prSet/>
      <dgm:spPr/>
      <dgm:t>
        <a:bodyPr/>
        <a:lstStyle/>
        <a:p>
          <a:endParaRPr lang="en-IN"/>
        </a:p>
      </dgm:t>
    </dgm:pt>
    <dgm:pt modelId="{B356728C-B826-4DCB-871E-79E092577191}">
      <dgm:prSet phldrT="[Text]"/>
      <dgm:spPr/>
      <dgm:t>
        <a:bodyPr/>
        <a:lstStyle/>
        <a:p>
          <a:r>
            <a:rPr lang="en-GB" dirty="0">
              <a:latin typeface="Tenorite" panose="00000500000000000000" pitchFamily="2" charset="0"/>
            </a:rPr>
            <a:t>High-res data available</a:t>
          </a:r>
          <a:endParaRPr lang="en-IN" dirty="0">
            <a:latin typeface="Tenorite" panose="00000500000000000000" pitchFamily="2" charset="0"/>
          </a:endParaRPr>
        </a:p>
      </dgm:t>
    </dgm:pt>
    <dgm:pt modelId="{5236EC56-93C2-4EF0-AEBE-24979B7E87C7}" type="parTrans" cxnId="{4C96CEA2-2909-4359-BE2A-6BB016BD3D08}">
      <dgm:prSet/>
      <dgm:spPr/>
      <dgm:t>
        <a:bodyPr/>
        <a:lstStyle/>
        <a:p>
          <a:endParaRPr lang="en-IN"/>
        </a:p>
      </dgm:t>
    </dgm:pt>
    <dgm:pt modelId="{203C0BFA-935E-4052-A8CA-F97D5BA39C60}" type="sibTrans" cxnId="{4C96CEA2-2909-4359-BE2A-6BB016BD3D08}">
      <dgm:prSet/>
      <dgm:spPr/>
      <dgm:t>
        <a:bodyPr/>
        <a:lstStyle/>
        <a:p>
          <a:endParaRPr lang="en-IN"/>
        </a:p>
      </dgm:t>
    </dgm:pt>
    <dgm:pt modelId="{C2BBC819-6A41-4357-B714-D20220ACDF74}" type="pres">
      <dgm:prSet presAssocID="{94871073-ED89-4E62-990C-4698378A5DFC}" presName="diagram" presStyleCnt="0">
        <dgm:presLayoutVars>
          <dgm:dir/>
          <dgm:resizeHandles val="exact"/>
        </dgm:presLayoutVars>
      </dgm:prSet>
      <dgm:spPr/>
    </dgm:pt>
    <dgm:pt modelId="{A40023E3-A6F4-4618-B061-33D3228DAC58}" type="pres">
      <dgm:prSet presAssocID="{8A4FC747-E0D0-4654-9303-C2246FFDCACD}" presName="node" presStyleLbl="node1" presStyleIdx="0" presStyleCnt="4" custLinFactNeighborX="-7900" custLinFactNeighborY="4">
        <dgm:presLayoutVars>
          <dgm:bulletEnabled val="1"/>
        </dgm:presLayoutVars>
      </dgm:prSet>
      <dgm:spPr/>
    </dgm:pt>
    <dgm:pt modelId="{DC0F3864-9356-4BA3-A25F-364142258FEE}" type="pres">
      <dgm:prSet presAssocID="{0F4F8F3B-ED07-4470-993C-DC2CB795FA9A}" presName="sibTrans" presStyleCnt="0"/>
      <dgm:spPr/>
    </dgm:pt>
    <dgm:pt modelId="{140D3D42-CB66-4415-B635-72435A2229B0}" type="pres">
      <dgm:prSet presAssocID="{ACF12EE6-9DAD-45C1-BF09-F5A50C7D81CC}" presName="node" presStyleLbl="node1" presStyleIdx="1" presStyleCnt="4" custLinFactNeighborX="858" custLinFactNeighborY="4">
        <dgm:presLayoutVars>
          <dgm:bulletEnabled val="1"/>
        </dgm:presLayoutVars>
      </dgm:prSet>
      <dgm:spPr/>
    </dgm:pt>
    <dgm:pt modelId="{9631CAD1-377B-434D-B21D-5824A3CED9DD}" type="pres">
      <dgm:prSet presAssocID="{27B14981-E254-4378-BB73-56999F534AA6}" presName="sibTrans" presStyleCnt="0"/>
      <dgm:spPr/>
    </dgm:pt>
    <dgm:pt modelId="{865D0317-0DE8-4583-BE99-FAA5D1D0AD98}" type="pres">
      <dgm:prSet presAssocID="{96DFB8F2-DD2E-4142-8264-59D62C1EB54B}" presName="node" presStyleLbl="node1" presStyleIdx="2" presStyleCnt="4" custLinFactX="-100000" custLinFactY="16692" custLinFactNeighborX="-119278" custLinFactNeighborY="100000">
        <dgm:presLayoutVars>
          <dgm:bulletEnabled val="1"/>
        </dgm:presLayoutVars>
      </dgm:prSet>
      <dgm:spPr/>
    </dgm:pt>
    <dgm:pt modelId="{B5425568-6AD9-4A80-94A4-825FED88FD88}" type="pres">
      <dgm:prSet presAssocID="{FCAAD6AB-A923-4D9D-98FB-705820C45B7A}" presName="sibTrans" presStyleCnt="0"/>
      <dgm:spPr/>
    </dgm:pt>
    <dgm:pt modelId="{F470F625-5232-4A91-B36A-A57E18582E50}" type="pres">
      <dgm:prSet presAssocID="{B356728C-B826-4DCB-871E-79E092577191}" presName="node" presStyleLbl="node1" presStyleIdx="3" presStyleCnt="4">
        <dgm:presLayoutVars>
          <dgm:bulletEnabled val="1"/>
        </dgm:presLayoutVars>
      </dgm:prSet>
      <dgm:spPr/>
    </dgm:pt>
  </dgm:ptLst>
  <dgm:cxnLst>
    <dgm:cxn modelId="{E81F7E16-83A5-4BD9-B4F0-6A385B249750}" type="presOf" srcId="{94871073-ED89-4E62-990C-4698378A5DFC}" destId="{C2BBC819-6A41-4357-B714-D20220ACDF74}" srcOrd="0" destOrd="0" presId="urn:microsoft.com/office/officeart/2005/8/layout/default"/>
    <dgm:cxn modelId="{A2082524-8143-4484-BCE4-08800FE28BA8}" type="presOf" srcId="{96DFB8F2-DD2E-4142-8264-59D62C1EB54B}" destId="{865D0317-0DE8-4583-BE99-FAA5D1D0AD98}" srcOrd="0" destOrd="0" presId="urn:microsoft.com/office/officeart/2005/8/layout/default"/>
    <dgm:cxn modelId="{D825AC84-A9E9-4573-BCCC-57D06F251447}" srcId="{94871073-ED89-4E62-990C-4698378A5DFC}" destId="{8A4FC747-E0D0-4654-9303-C2246FFDCACD}" srcOrd="0" destOrd="0" parTransId="{3A258CEE-D47D-453C-B63D-6E89B91B9CDE}" sibTransId="{0F4F8F3B-ED07-4470-993C-DC2CB795FA9A}"/>
    <dgm:cxn modelId="{4C96CEA2-2909-4359-BE2A-6BB016BD3D08}" srcId="{94871073-ED89-4E62-990C-4698378A5DFC}" destId="{B356728C-B826-4DCB-871E-79E092577191}" srcOrd="3" destOrd="0" parTransId="{5236EC56-93C2-4EF0-AEBE-24979B7E87C7}" sibTransId="{203C0BFA-935E-4052-A8CA-F97D5BA39C60}"/>
    <dgm:cxn modelId="{3BDD53AE-E316-461C-BB5B-C66E85CF20C6}" type="presOf" srcId="{8A4FC747-E0D0-4654-9303-C2246FFDCACD}" destId="{A40023E3-A6F4-4618-B061-33D3228DAC58}" srcOrd="0" destOrd="0" presId="urn:microsoft.com/office/officeart/2005/8/layout/default"/>
    <dgm:cxn modelId="{EE5B59B2-2A8D-47D4-BB35-E9B26A895D9F}" type="presOf" srcId="{B356728C-B826-4DCB-871E-79E092577191}" destId="{F470F625-5232-4A91-B36A-A57E18582E50}" srcOrd="0" destOrd="0" presId="urn:microsoft.com/office/officeart/2005/8/layout/default"/>
    <dgm:cxn modelId="{DE6234BC-4155-40E2-A9A7-250CCEED2122}" srcId="{94871073-ED89-4E62-990C-4698378A5DFC}" destId="{96DFB8F2-DD2E-4142-8264-59D62C1EB54B}" srcOrd="2" destOrd="0" parTransId="{97823912-B172-4828-84FB-658249D803CB}" sibTransId="{FCAAD6AB-A923-4D9D-98FB-705820C45B7A}"/>
    <dgm:cxn modelId="{18F601C4-3993-4ECF-B701-E6187DB8D063}" type="presOf" srcId="{ACF12EE6-9DAD-45C1-BF09-F5A50C7D81CC}" destId="{140D3D42-CB66-4415-B635-72435A2229B0}" srcOrd="0" destOrd="0" presId="urn:microsoft.com/office/officeart/2005/8/layout/default"/>
    <dgm:cxn modelId="{AB1933DA-508B-41B7-8937-F7E1AC31E7A0}" srcId="{94871073-ED89-4E62-990C-4698378A5DFC}" destId="{ACF12EE6-9DAD-45C1-BF09-F5A50C7D81CC}" srcOrd="1" destOrd="0" parTransId="{4FA0934A-F0B2-4772-885A-CB2A68F24B60}" sibTransId="{27B14981-E254-4378-BB73-56999F534AA6}"/>
    <dgm:cxn modelId="{E2FAD0CF-C1E0-4E8E-8EDC-43F51BD1811F}" type="presParOf" srcId="{C2BBC819-6A41-4357-B714-D20220ACDF74}" destId="{A40023E3-A6F4-4618-B061-33D3228DAC58}" srcOrd="0" destOrd="0" presId="urn:microsoft.com/office/officeart/2005/8/layout/default"/>
    <dgm:cxn modelId="{C6E634EA-28B6-4DA9-8EFB-8ED06F5DE026}" type="presParOf" srcId="{C2BBC819-6A41-4357-B714-D20220ACDF74}" destId="{DC0F3864-9356-4BA3-A25F-364142258FEE}" srcOrd="1" destOrd="0" presId="urn:microsoft.com/office/officeart/2005/8/layout/default"/>
    <dgm:cxn modelId="{90A49DCC-8E39-42CF-9E3D-8EBE3788DB7B}" type="presParOf" srcId="{C2BBC819-6A41-4357-B714-D20220ACDF74}" destId="{140D3D42-CB66-4415-B635-72435A2229B0}" srcOrd="2" destOrd="0" presId="urn:microsoft.com/office/officeart/2005/8/layout/default"/>
    <dgm:cxn modelId="{6C57A4F7-C314-449A-9407-EF50B2EB19EC}" type="presParOf" srcId="{C2BBC819-6A41-4357-B714-D20220ACDF74}" destId="{9631CAD1-377B-434D-B21D-5824A3CED9DD}" srcOrd="3" destOrd="0" presId="urn:microsoft.com/office/officeart/2005/8/layout/default"/>
    <dgm:cxn modelId="{4E1FB4F9-05FA-431F-98CC-DFC003FF032B}" type="presParOf" srcId="{C2BBC819-6A41-4357-B714-D20220ACDF74}" destId="{865D0317-0DE8-4583-BE99-FAA5D1D0AD98}" srcOrd="4" destOrd="0" presId="urn:microsoft.com/office/officeart/2005/8/layout/default"/>
    <dgm:cxn modelId="{8541904D-70E8-4EC0-ADB3-024C5F7605FD}" type="presParOf" srcId="{C2BBC819-6A41-4357-B714-D20220ACDF74}" destId="{B5425568-6AD9-4A80-94A4-825FED88FD88}" srcOrd="5" destOrd="0" presId="urn:microsoft.com/office/officeart/2005/8/layout/default"/>
    <dgm:cxn modelId="{2F2D5176-4980-48BF-9578-3AE76F2B238E}" type="presParOf" srcId="{C2BBC819-6A41-4357-B714-D20220ACDF74}" destId="{F470F625-5232-4A91-B36A-A57E18582E5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16BD92-A14F-483D-934D-3B5A751C5B7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2539C50-1045-492A-BEAF-C898622C6BB5}">
      <dgm:prSet/>
      <dgm:spPr/>
      <dgm:t>
        <a:bodyPr/>
        <a:lstStyle/>
        <a:p>
          <a:r>
            <a:rPr lang="en-US" dirty="0">
              <a:latin typeface="Tenorite" panose="00000500000000000000" pitchFamily="2" charset="0"/>
            </a:rPr>
            <a:t>Possibilities:</a:t>
          </a:r>
        </a:p>
      </dgm:t>
    </dgm:pt>
    <dgm:pt modelId="{FB93DE0B-AF85-4CB7-9105-70184CE6F8C2}" type="parTrans" cxnId="{98E9CE26-6026-4285-96E8-7A066B4F1D71}">
      <dgm:prSet/>
      <dgm:spPr/>
      <dgm:t>
        <a:bodyPr/>
        <a:lstStyle/>
        <a:p>
          <a:endParaRPr lang="en-US"/>
        </a:p>
      </dgm:t>
    </dgm:pt>
    <dgm:pt modelId="{22AE8329-235D-4E98-826D-6080FC51F590}" type="sibTrans" cxnId="{98E9CE26-6026-4285-96E8-7A066B4F1D71}">
      <dgm:prSet/>
      <dgm:spPr/>
      <dgm:t>
        <a:bodyPr/>
        <a:lstStyle/>
        <a:p>
          <a:endParaRPr lang="en-US"/>
        </a:p>
      </dgm:t>
    </dgm:pt>
    <dgm:pt modelId="{BE6E3DAA-2B09-48F1-83CF-5CE8EBEF48C9}">
      <dgm:prSet/>
      <dgm:spPr/>
      <dgm:t>
        <a:bodyPr/>
        <a:lstStyle/>
        <a:p>
          <a:r>
            <a:rPr lang="en-US" dirty="0">
              <a:latin typeface="Tenorite" panose="00000500000000000000" pitchFamily="2" charset="0"/>
            </a:rPr>
            <a:t>Growth</a:t>
          </a:r>
        </a:p>
      </dgm:t>
    </dgm:pt>
    <dgm:pt modelId="{44B94E07-FE38-493F-B1BB-3437CE7EE28E}" type="parTrans" cxnId="{646B9432-764E-4426-BD5F-D3EA87077E1A}">
      <dgm:prSet/>
      <dgm:spPr/>
      <dgm:t>
        <a:bodyPr/>
        <a:lstStyle/>
        <a:p>
          <a:endParaRPr lang="en-US"/>
        </a:p>
      </dgm:t>
    </dgm:pt>
    <dgm:pt modelId="{4F100A22-C9C2-475A-B072-AC8C5EE93437}" type="sibTrans" cxnId="{646B9432-764E-4426-BD5F-D3EA87077E1A}">
      <dgm:prSet/>
      <dgm:spPr/>
      <dgm:t>
        <a:bodyPr/>
        <a:lstStyle/>
        <a:p>
          <a:endParaRPr lang="en-US"/>
        </a:p>
      </dgm:t>
    </dgm:pt>
    <dgm:pt modelId="{055ACBBC-D190-46B5-8280-1EEAE4DC713B}">
      <dgm:prSet/>
      <dgm:spPr/>
      <dgm:t>
        <a:bodyPr/>
        <a:lstStyle/>
        <a:p>
          <a:r>
            <a:rPr lang="en-US">
              <a:latin typeface="Tenorite" panose="00000500000000000000" pitchFamily="2" charset="0"/>
            </a:rPr>
            <a:t>Decay</a:t>
          </a:r>
        </a:p>
      </dgm:t>
    </dgm:pt>
    <dgm:pt modelId="{C4F6BDB3-70E2-4088-B249-6CA5510DEAFF}" type="parTrans" cxnId="{8FD91AA3-8F14-43E2-9092-F665CD98509E}">
      <dgm:prSet/>
      <dgm:spPr/>
      <dgm:t>
        <a:bodyPr/>
        <a:lstStyle/>
        <a:p>
          <a:endParaRPr lang="en-US"/>
        </a:p>
      </dgm:t>
    </dgm:pt>
    <dgm:pt modelId="{59C4258C-CA20-4799-A1A6-CDFB51FE02D8}" type="sibTrans" cxnId="{8FD91AA3-8F14-43E2-9092-F665CD98509E}">
      <dgm:prSet/>
      <dgm:spPr/>
      <dgm:t>
        <a:bodyPr/>
        <a:lstStyle/>
        <a:p>
          <a:endParaRPr lang="en-US"/>
        </a:p>
      </dgm:t>
    </dgm:pt>
    <dgm:pt modelId="{BD8B9098-CE83-4A9D-97F8-616343E66969}">
      <dgm:prSet/>
      <dgm:spPr/>
      <dgm:t>
        <a:bodyPr/>
        <a:lstStyle/>
        <a:p>
          <a:r>
            <a:rPr lang="en-US">
              <a:latin typeface="Tenorite" panose="00000500000000000000" pitchFamily="2" charset="0"/>
            </a:rPr>
            <a:t>Merge</a:t>
          </a:r>
        </a:p>
      </dgm:t>
    </dgm:pt>
    <dgm:pt modelId="{82D54A1A-8C07-4856-BEC7-A01BBB632011}" type="parTrans" cxnId="{5E0D135E-32F1-4B14-A52E-112AF2333364}">
      <dgm:prSet/>
      <dgm:spPr/>
      <dgm:t>
        <a:bodyPr/>
        <a:lstStyle/>
        <a:p>
          <a:endParaRPr lang="en-US"/>
        </a:p>
      </dgm:t>
    </dgm:pt>
    <dgm:pt modelId="{317C8D52-69AD-428B-A679-45DA10E70874}" type="sibTrans" cxnId="{5E0D135E-32F1-4B14-A52E-112AF2333364}">
      <dgm:prSet/>
      <dgm:spPr/>
      <dgm:t>
        <a:bodyPr/>
        <a:lstStyle/>
        <a:p>
          <a:endParaRPr lang="en-US"/>
        </a:p>
      </dgm:t>
    </dgm:pt>
    <dgm:pt modelId="{2C556117-1B8E-43E8-BA2C-2EC2A2F3765D}">
      <dgm:prSet/>
      <dgm:spPr/>
      <dgm:t>
        <a:bodyPr/>
        <a:lstStyle/>
        <a:p>
          <a:r>
            <a:rPr lang="en-US">
              <a:latin typeface="Tenorite" panose="00000500000000000000" pitchFamily="2" charset="0"/>
            </a:rPr>
            <a:t>Split</a:t>
          </a:r>
        </a:p>
      </dgm:t>
    </dgm:pt>
    <dgm:pt modelId="{9B653B0F-ACDD-4474-A28C-F5412F7A701F}" type="parTrans" cxnId="{09F8A11D-1632-427C-A8E3-08493777570A}">
      <dgm:prSet/>
      <dgm:spPr/>
      <dgm:t>
        <a:bodyPr/>
        <a:lstStyle/>
        <a:p>
          <a:endParaRPr lang="en-US"/>
        </a:p>
      </dgm:t>
    </dgm:pt>
    <dgm:pt modelId="{0605E00C-42FD-422E-8811-04E5FAA3B547}" type="sibTrans" cxnId="{09F8A11D-1632-427C-A8E3-08493777570A}">
      <dgm:prSet/>
      <dgm:spPr/>
      <dgm:t>
        <a:bodyPr/>
        <a:lstStyle/>
        <a:p>
          <a:endParaRPr lang="en-US"/>
        </a:p>
      </dgm:t>
    </dgm:pt>
    <dgm:pt modelId="{426FB4D3-13E1-434A-BD39-1AD10B68B124}">
      <dgm:prSet/>
      <dgm:spPr/>
      <dgm:t>
        <a:bodyPr/>
        <a:lstStyle/>
        <a:p>
          <a:r>
            <a:rPr lang="en-US">
              <a:latin typeface="Tenorite" panose="00000500000000000000" pitchFamily="2" charset="0"/>
            </a:rPr>
            <a:t>Appearance</a:t>
          </a:r>
        </a:p>
      </dgm:t>
    </dgm:pt>
    <dgm:pt modelId="{EFA72DD1-014B-41FA-86B4-668EE28BEE25}" type="parTrans" cxnId="{D41D2A99-A3CC-43B2-891E-CCB7E396787B}">
      <dgm:prSet/>
      <dgm:spPr/>
      <dgm:t>
        <a:bodyPr/>
        <a:lstStyle/>
        <a:p>
          <a:endParaRPr lang="en-US"/>
        </a:p>
      </dgm:t>
    </dgm:pt>
    <dgm:pt modelId="{91E815A8-FFEF-457A-ACB4-9CD54C8B4127}" type="sibTrans" cxnId="{D41D2A99-A3CC-43B2-891E-CCB7E396787B}">
      <dgm:prSet/>
      <dgm:spPr/>
      <dgm:t>
        <a:bodyPr/>
        <a:lstStyle/>
        <a:p>
          <a:endParaRPr lang="en-US"/>
        </a:p>
      </dgm:t>
    </dgm:pt>
    <dgm:pt modelId="{055368D6-123B-404B-85D8-BF4DCFD3B96C}">
      <dgm:prSet/>
      <dgm:spPr/>
      <dgm:t>
        <a:bodyPr/>
        <a:lstStyle/>
        <a:p>
          <a:r>
            <a:rPr lang="en-US" dirty="0">
              <a:latin typeface="Tenorite" panose="00000500000000000000" pitchFamily="2" charset="0"/>
            </a:rPr>
            <a:t>Disappearance</a:t>
          </a:r>
        </a:p>
      </dgm:t>
    </dgm:pt>
    <dgm:pt modelId="{5BBA9C80-6CE1-4464-BD6E-3BF08CD0F4EE}" type="parTrans" cxnId="{01D46ED0-47DC-41D0-B185-A7ECDDA844C2}">
      <dgm:prSet/>
      <dgm:spPr/>
      <dgm:t>
        <a:bodyPr/>
        <a:lstStyle/>
        <a:p>
          <a:endParaRPr lang="en-US"/>
        </a:p>
      </dgm:t>
    </dgm:pt>
    <dgm:pt modelId="{5D603003-3873-41A9-9AC8-558C5F47D655}" type="sibTrans" cxnId="{01D46ED0-47DC-41D0-B185-A7ECDDA844C2}">
      <dgm:prSet/>
      <dgm:spPr/>
      <dgm:t>
        <a:bodyPr/>
        <a:lstStyle/>
        <a:p>
          <a:endParaRPr lang="en-US"/>
        </a:p>
      </dgm:t>
    </dgm:pt>
    <dgm:pt modelId="{C8C04BB6-E6EF-4A51-B689-82A6C7169B79}" type="pres">
      <dgm:prSet presAssocID="{3B16BD92-A14F-483D-934D-3B5A751C5B74}" presName="linear" presStyleCnt="0">
        <dgm:presLayoutVars>
          <dgm:animLvl val="lvl"/>
          <dgm:resizeHandles val="exact"/>
        </dgm:presLayoutVars>
      </dgm:prSet>
      <dgm:spPr/>
    </dgm:pt>
    <dgm:pt modelId="{8450ADA8-EDE8-4DBA-9B4B-2DE6CEDA3843}" type="pres">
      <dgm:prSet presAssocID="{72539C50-1045-492A-BEAF-C898622C6BB5}" presName="parentText" presStyleLbl="node1" presStyleIdx="0" presStyleCnt="1">
        <dgm:presLayoutVars>
          <dgm:chMax val="0"/>
          <dgm:bulletEnabled val="1"/>
        </dgm:presLayoutVars>
      </dgm:prSet>
      <dgm:spPr/>
    </dgm:pt>
    <dgm:pt modelId="{3199016C-215D-4344-877D-3A38BB2B3042}" type="pres">
      <dgm:prSet presAssocID="{72539C50-1045-492A-BEAF-C898622C6BB5}" presName="childText" presStyleLbl="revTx" presStyleIdx="0" presStyleCnt="1">
        <dgm:presLayoutVars>
          <dgm:bulletEnabled val="1"/>
        </dgm:presLayoutVars>
      </dgm:prSet>
      <dgm:spPr/>
    </dgm:pt>
  </dgm:ptLst>
  <dgm:cxnLst>
    <dgm:cxn modelId="{09F8A11D-1632-427C-A8E3-08493777570A}" srcId="{72539C50-1045-492A-BEAF-C898622C6BB5}" destId="{2C556117-1B8E-43E8-BA2C-2EC2A2F3765D}" srcOrd="3" destOrd="0" parTransId="{9B653B0F-ACDD-4474-A28C-F5412F7A701F}" sibTransId="{0605E00C-42FD-422E-8811-04E5FAA3B547}"/>
    <dgm:cxn modelId="{98E9CE26-6026-4285-96E8-7A066B4F1D71}" srcId="{3B16BD92-A14F-483D-934D-3B5A751C5B74}" destId="{72539C50-1045-492A-BEAF-C898622C6BB5}" srcOrd="0" destOrd="0" parTransId="{FB93DE0B-AF85-4CB7-9105-70184CE6F8C2}" sibTransId="{22AE8329-235D-4E98-826D-6080FC51F590}"/>
    <dgm:cxn modelId="{646B9432-764E-4426-BD5F-D3EA87077E1A}" srcId="{72539C50-1045-492A-BEAF-C898622C6BB5}" destId="{BE6E3DAA-2B09-48F1-83CF-5CE8EBEF48C9}" srcOrd="0" destOrd="0" parTransId="{44B94E07-FE38-493F-B1BB-3437CE7EE28E}" sibTransId="{4F100A22-C9C2-475A-B072-AC8C5EE93437}"/>
    <dgm:cxn modelId="{049EEE3E-E5A3-4107-9410-E4982317993E}" type="presOf" srcId="{055ACBBC-D190-46B5-8280-1EEAE4DC713B}" destId="{3199016C-215D-4344-877D-3A38BB2B3042}" srcOrd="0" destOrd="1" presId="urn:microsoft.com/office/officeart/2005/8/layout/vList2"/>
    <dgm:cxn modelId="{5E0D135E-32F1-4B14-A52E-112AF2333364}" srcId="{72539C50-1045-492A-BEAF-C898622C6BB5}" destId="{BD8B9098-CE83-4A9D-97F8-616343E66969}" srcOrd="2" destOrd="0" parTransId="{82D54A1A-8C07-4856-BEC7-A01BBB632011}" sibTransId="{317C8D52-69AD-428B-A679-45DA10E70874}"/>
    <dgm:cxn modelId="{7F134C43-26AC-4D0C-849F-C50218E5BF99}" type="presOf" srcId="{3B16BD92-A14F-483D-934D-3B5A751C5B74}" destId="{C8C04BB6-E6EF-4A51-B689-82A6C7169B79}" srcOrd="0" destOrd="0" presId="urn:microsoft.com/office/officeart/2005/8/layout/vList2"/>
    <dgm:cxn modelId="{56736B67-6D4D-46E0-B9D3-2B51FC28B46F}" type="presOf" srcId="{426FB4D3-13E1-434A-BD39-1AD10B68B124}" destId="{3199016C-215D-4344-877D-3A38BB2B3042}" srcOrd="0" destOrd="4" presId="urn:microsoft.com/office/officeart/2005/8/layout/vList2"/>
    <dgm:cxn modelId="{2507ED7D-A198-4E4C-95EF-F56EECEA6162}" type="presOf" srcId="{BE6E3DAA-2B09-48F1-83CF-5CE8EBEF48C9}" destId="{3199016C-215D-4344-877D-3A38BB2B3042}" srcOrd="0" destOrd="0" presId="urn:microsoft.com/office/officeart/2005/8/layout/vList2"/>
    <dgm:cxn modelId="{D41D2A99-A3CC-43B2-891E-CCB7E396787B}" srcId="{72539C50-1045-492A-BEAF-C898622C6BB5}" destId="{426FB4D3-13E1-434A-BD39-1AD10B68B124}" srcOrd="4" destOrd="0" parTransId="{EFA72DD1-014B-41FA-86B4-668EE28BEE25}" sibTransId="{91E815A8-FFEF-457A-ACB4-9CD54C8B4127}"/>
    <dgm:cxn modelId="{FDA0129B-548F-4974-96EB-28C7724D245D}" type="presOf" srcId="{2C556117-1B8E-43E8-BA2C-2EC2A2F3765D}" destId="{3199016C-215D-4344-877D-3A38BB2B3042}" srcOrd="0" destOrd="3" presId="urn:microsoft.com/office/officeart/2005/8/layout/vList2"/>
    <dgm:cxn modelId="{8FD91AA3-8F14-43E2-9092-F665CD98509E}" srcId="{72539C50-1045-492A-BEAF-C898622C6BB5}" destId="{055ACBBC-D190-46B5-8280-1EEAE4DC713B}" srcOrd="1" destOrd="0" parTransId="{C4F6BDB3-70E2-4088-B249-6CA5510DEAFF}" sibTransId="{59C4258C-CA20-4799-A1A6-CDFB51FE02D8}"/>
    <dgm:cxn modelId="{614DEBAA-6E6F-4457-9F13-FE68FEA508C7}" type="presOf" srcId="{055368D6-123B-404B-85D8-BF4DCFD3B96C}" destId="{3199016C-215D-4344-877D-3A38BB2B3042}" srcOrd="0" destOrd="5" presId="urn:microsoft.com/office/officeart/2005/8/layout/vList2"/>
    <dgm:cxn modelId="{0D7FB0B2-87C6-435C-BEF2-A7A900DC5C89}" type="presOf" srcId="{BD8B9098-CE83-4A9D-97F8-616343E66969}" destId="{3199016C-215D-4344-877D-3A38BB2B3042}" srcOrd="0" destOrd="2" presId="urn:microsoft.com/office/officeart/2005/8/layout/vList2"/>
    <dgm:cxn modelId="{01D46ED0-47DC-41D0-B185-A7ECDDA844C2}" srcId="{72539C50-1045-492A-BEAF-C898622C6BB5}" destId="{055368D6-123B-404B-85D8-BF4DCFD3B96C}" srcOrd="5" destOrd="0" parTransId="{5BBA9C80-6CE1-4464-BD6E-3BF08CD0F4EE}" sibTransId="{5D603003-3873-41A9-9AC8-558C5F47D655}"/>
    <dgm:cxn modelId="{FE4326DD-3726-4731-BEBC-6D1834FFE021}" type="presOf" srcId="{72539C50-1045-492A-BEAF-C898622C6BB5}" destId="{8450ADA8-EDE8-4DBA-9B4B-2DE6CEDA3843}" srcOrd="0" destOrd="0" presId="urn:microsoft.com/office/officeart/2005/8/layout/vList2"/>
    <dgm:cxn modelId="{85FA3967-338C-480E-B75A-6E61408B8B65}" type="presParOf" srcId="{C8C04BB6-E6EF-4A51-B689-82A6C7169B79}" destId="{8450ADA8-EDE8-4DBA-9B4B-2DE6CEDA3843}" srcOrd="0" destOrd="0" presId="urn:microsoft.com/office/officeart/2005/8/layout/vList2"/>
    <dgm:cxn modelId="{8F6B96B8-4866-4E17-B8C9-1B313E7BB327}" type="presParOf" srcId="{C8C04BB6-E6EF-4A51-B689-82A6C7169B79}" destId="{3199016C-215D-4344-877D-3A38BB2B304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BFAD4C-A465-4136-B29C-EC2697C6618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0417792-4382-4714-9E9E-22F08AA92470}">
      <dgm:prSet custT="1"/>
      <dgm:spPr/>
      <dgm:t>
        <a:bodyPr/>
        <a:lstStyle/>
        <a:p>
          <a:pPr>
            <a:lnSpc>
              <a:spcPct val="100000"/>
            </a:lnSpc>
          </a:pPr>
          <a:r>
            <a:rPr lang="en-GB" sz="2400" dirty="0">
              <a:latin typeface="Tenorite" panose="00000500000000000000" pitchFamily="2" charset="0"/>
            </a:rPr>
            <a:t>Fitting of drift and diffusion terms</a:t>
          </a:r>
          <a:endParaRPr lang="en-US" sz="2400" dirty="0">
            <a:latin typeface="Tenorite" panose="00000500000000000000" pitchFamily="2" charset="0"/>
          </a:endParaRPr>
        </a:p>
      </dgm:t>
    </dgm:pt>
    <dgm:pt modelId="{AFC150B6-A617-4F31-9FBD-CBC8B68D1D5E}" type="parTrans" cxnId="{E1F8F9E5-44CF-440D-8898-E4331F048FBF}">
      <dgm:prSet/>
      <dgm:spPr/>
      <dgm:t>
        <a:bodyPr/>
        <a:lstStyle/>
        <a:p>
          <a:endParaRPr lang="en-US"/>
        </a:p>
      </dgm:t>
    </dgm:pt>
    <dgm:pt modelId="{239DD61E-B079-4C8F-A83C-D922C9191CA4}" type="sibTrans" cxnId="{E1F8F9E5-44CF-440D-8898-E4331F048FBF}">
      <dgm:prSet/>
      <dgm:spPr/>
      <dgm:t>
        <a:bodyPr/>
        <a:lstStyle/>
        <a:p>
          <a:endParaRPr lang="en-US"/>
        </a:p>
      </dgm:t>
    </dgm:pt>
    <dgm:pt modelId="{289CD197-C082-43BD-AA3A-8DCE1FBD434E}">
      <dgm:prSet custT="1"/>
      <dgm:spPr/>
      <dgm:t>
        <a:bodyPr/>
        <a:lstStyle/>
        <a:p>
          <a:pPr>
            <a:lnSpc>
              <a:spcPct val="100000"/>
            </a:lnSpc>
          </a:pPr>
          <a:r>
            <a:rPr lang="en-GB" sz="2400" dirty="0">
              <a:latin typeface="Tenorite" panose="00000500000000000000" pitchFamily="2" charset="0"/>
            </a:rPr>
            <a:t>Analytical estimation of drift and diffusion terms</a:t>
          </a:r>
          <a:endParaRPr lang="en-US" sz="2400" dirty="0">
            <a:latin typeface="Tenorite" panose="00000500000000000000" pitchFamily="2" charset="0"/>
          </a:endParaRPr>
        </a:p>
      </dgm:t>
    </dgm:pt>
    <dgm:pt modelId="{2E97348F-7181-4E6F-A832-76E7C4D2E21E}" type="parTrans" cxnId="{66E011D9-8103-4AF8-B5CF-5FBF2F44E46F}">
      <dgm:prSet/>
      <dgm:spPr/>
      <dgm:t>
        <a:bodyPr/>
        <a:lstStyle/>
        <a:p>
          <a:endParaRPr lang="en-US"/>
        </a:p>
      </dgm:t>
    </dgm:pt>
    <dgm:pt modelId="{4C59F76D-3EC4-4D60-9EDD-1F5FB250C977}" type="sibTrans" cxnId="{66E011D9-8103-4AF8-B5CF-5FBF2F44E46F}">
      <dgm:prSet/>
      <dgm:spPr/>
      <dgm:t>
        <a:bodyPr/>
        <a:lstStyle/>
        <a:p>
          <a:endParaRPr lang="en-US"/>
        </a:p>
      </dgm:t>
    </dgm:pt>
    <dgm:pt modelId="{2F59A0FC-242D-48DC-A38F-B7A71AB8C298}">
      <dgm:prSet/>
      <dgm:spPr/>
      <dgm:t>
        <a:bodyPr/>
        <a:lstStyle/>
        <a:p>
          <a:pPr>
            <a:lnSpc>
              <a:spcPct val="100000"/>
            </a:lnSpc>
          </a:pPr>
          <a:r>
            <a:rPr lang="en-GB" dirty="0">
              <a:latin typeface="Tenorite" panose="00000500000000000000" pitchFamily="2" charset="0"/>
            </a:rPr>
            <a:t>Self consistency checking of SDEs</a:t>
          </a:r>
          <a:endParaRPr lang="en-US" dirty="0">
            <a:latin typeface="Tenorite" panose="00000500000000000000" pitchFamily="2" charset="0"/>
          </a:endParaRPr>
        </a:p>
      </dgm:t>
    </dgm:pt>
    <dgm:pt modelId="{42F6C13D-CD96-4A38-B85A-B56FC0668BE2}" type="parTrans" cxnId="{E43F558A-F71C-472F-B2C4-104F873F96C5}">
      <dgm:prSet/>
      <dgm:spPr/>
      <dgm:t>
        <a:bodyPr/>
        <a:lstStyle/>
        <a:p>
          <a:endParaRPr lang="en-US"/>
        </a:p>
      </dgm:t>
    </dgm:pt>
    <dgm:pt modelId="{B3725C94-A6E5-4F36-B804-5BE76535798A}" type="sibTrans" cxnId="{E43F558A-F71C-472F-B2C4-104F873F96C5}">
      <dgm:prSet/>
      <dgm:spPr/>
      <dgm:t>
        <a:bodyPr/>
        <a:lstStyle/>
        <a:p>
          <a:endParaRPr lang="en-US"/>
        </a:p>
      </dgm:t>
    </dgm:pt>
    <dgm:pt modelId="{D2E80926-5D7A-4479-8502-47C81824931E}">
      <dgm:prSet/>
      <dgm:spPr/>
      <dgm:t>
        <a:bodyPr/>
        <a:lstStyle/>
        <a:p>
          <a:pPr>
            <a:lnSpc>
              <a:spcPct val="100000"/>
            </a:lnSpc>
          </a:pPr>
          <a:r>
            <a:rPr lang="en-GB" dirty="0">
              <a:latin typeface="Tenorite" panose="00000500000000000000" pitchFamily="2" charset="0"/>
            </a:rPr>
            <a:t>Application of results on empirical data</a:t>
          </a:r>
          <a:endParaRPr lang="en-US" dirty="0">
            <a:latin typeface="Tenorite" panose="00000500000000000000" pitchFamily="2" charset="0"/>
          </a:endParaRPr>
        </a:p>
      </dgm:t>
    </dgm:pt>
    <dgm:pt modelId="{A39ACE38-3D8A-4F02-A49A-2FAB2B0698F6}" type="parTrans" cxnId="{35FC79C4-A6A8-4E65-89C5-DFBB242FB3DC}">
      <dgm:prSet/>
      <dgm:spPr/>
      <dgm:t>
        <a:bodyPr/>
        <a:lstStyle/>
        <a:p>
          <a:endParaRPr lang="en-US"/>
        </a:p>
      </dgm:t>
    </dgm:pt>
    <dgm:pt modelId="{78CA556D-47BB-4926-A773-FEA6CEA52C1B}" type="sibTrans" cxnId="{35FC79C4-A6A8-4E65-89C5-DFBB242FB3DC}">
      <dgm:prSet/>
      <dgm:spPr/>
      <dgm:t>
        <a:bodyPr/>
        <a:lstStyle/>
        <a:p>
          <a:endParaRPr lang="en-US"/>
        </a:p>
      </dgm:t>
    </dgm:pt>
    <dgm:pt modelId="{37B1676E-A523-4111-970E-9938F1E379E1}" type="pres">
      <dgm:prSet presAssocID="{ACBFAD4C-A465-4136-B29C-EC2697C66184}" presName="root" presStyleCnt="0">
        <dgm:presLayoutVars>
          <dgm:dir/>
          <dgm:resizeHandles val="exact"/>
        </dgm:presLayoutVars>
      </dgm:prSet>
      <dgm:spPr/>
    </dgm:pt>
    <dgm:pt modelId="{1EE52560-40A2-4A64-AD7E-16D684C48796}" type="pres">
      <dgm:prSet presAssocID="{30417792-4382-4714-9E9E-22F08AA92470}" presName="compNode" presStyleCnt="0"/>
      <dgm:spPr/>
    </dgm:pt>
    <dgm:pt modelId="{8AC5A006-AC2A-493B-BFF9-6268DBD7C2F9}" type="pres">
      <dgm:prSet presAssocID="{30417792-4382-4714-9E9E-22F08AA9247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5E8DE494-8C45-4DEC-9A61-5D33C6A4942B}" type="pres">
      <dgm:prSet presAssocID="{30417792-4382-4714-9E9E-22F08AA92470}" presName="spaceRect" presStyleCnt="0"/>
      <dgm:spPr/>
    </dgm:pt>
    <dgm:pt modelId="{7252233C-BAC9-4D24-B5B9-31450C3537B4}" type="pres">
      <dgm:prSet presAssocID="{30417792-4382-4714-9E9E-22F08AA92470}" presName="textRect" presStyleLbl="revTx" presStyleIdx="0" presStyleCnt="4">
        <dgm:presLayoutVars>
          <dgm:chMax val="1"/>
          <dgm:chPref val="1"/>
        </dgm:presLayoutVars>
      </dgm:prSet>
      <dgm:spPr/>
    </dgm:pt>
    <dgm:pt modelId="{C1295C88-A49E-4EB2-B1EF-FF5C0F6EA1BF}" type="pres">
      <dgm:prSet presAssocID="{239DD61E-B079-4C8F-A83C-D922C9191CA4}" presName="sibTrans" presStyleCnt="0"/>
      <dgm:spPr/>
    </dgm:pt>
    <dgm:pt modelId="{C813B6B4-A891-4C1C-A13F-7216708A512F}" type="pres">
      <dgm:prSet presAssocID="{289CD197-C082-43BD-AA3A-8DCE1FBD434E}" presName="compNode" presStyleCnt="0"/>
      <dgm:spPr/>
    </dgm:pt>
    <dgm:pt modelId="{375547F6-BCFA-4F06-BD86-B9E0088CFCAE}" type="pres">
      <dgm:prSet presAssocID="{289CD197-C082-43BD-AA3A-8DCE1FBD43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93638EB2-8E9F-421F-8C0D-66D08DD43A04}" type="pres">
      <dgm:prSet presAssocID="{289CD197-C082-43BD-AA3A-8DCE1FBD434E}" presName="spaceRect" presStyleCnt="0"/>
      <dgm:spPr/>
    </dgm:pt>
    <dgm:pt modelId="{84EE66D9-95E8-45BE-B9B0-F5D103CCB2E1}" type="pres">
      <dgm:prSet presAssocID="{289CD197-C082-43BD-AA3A-8DCE1FBD434E}" presName="textRect" presStyleLbl="revTx" presStyleIdx="1" presStyleCnt="4">
        <dgm:presLayoutVars>
          <dgm:chMax val="1"/>
          <dgm:chPref val="1"/>
        </dgm:presLayoutVars>
      </dgm:prSet>
      <dgm:spPr/>
    </dgm:pt>
    <dgm:pt modelId="{BB777CA4-0475-41FD-B58E-B176164CC5FF}" type="pres">
      <dgm:prSet presAssocID="{4C59F76D-3EC4-4D60-9EDD-1F5FB250C977}" presName="sibTrans" presStyleCnt="0"/>
      <dgm:spPr/>
    </dgm:pt>
    <dgm:pt modelId="{7CB31223-83FA-4F12-8F66-02CC301A6C65}" type="pres">
      <dgm:prSet presAssocID="{2F59A0FC-242D-48DC-A38F-B7A71AB8C298}" presName="compNode" presStyleCnt="0"/>
      <dgm:spPr/>
    </dgm:pt>
    <dgm:pt modelId="{F4B91668-580D-4350-8BC3-59451EDFC13F}" type="pres">
      <dgm:prSet presAssocID="{2F59A0FC-242D-48DC-A38F-B7A71AB8C29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53BDD47A-5B30-412B-907E-58273E5CBBD2}" type="pres">
      <dgm:prSet presAssocID="{2F59A0FC-242D-48DC-A38F-B7A71AB8C298}" presName="spaceRect" presStyleCnt="0"/>
      <dgm:spPr/>
    </dgm:pt>
    <dgm:pt modelId="{67C2F973-B5F3-4CD0-B747-0A4F4B78C0B1}" type="pres">
      <dgm:prSet presAssocID="{2F59A0FC-242D-48DC-A38F-B7A71AB8C298}" presName="textRect" presStyleLbl="revTx" presStyleIdx="2" presStyleCnt="4">
        <dgm:presLayoutVars>
          <dgm:chMax val="1"/>
          <dgm:chPref val="1"/>
        </dgm:presLayoutVars>
      </dgm:prSet>
      <dgm:spPr/>
    </dgm:pt>
    <dgm:pt modelId="{3ABCCB74-98A5-4AC2-B4D1-2B374F8B66AF}" type="pres">
      <dgm:prSet presAssocID="{B3725C94-A6E5-4F36-B804-5BE76535798A}" presName="sibTrans" presStyleCnt="0"/>
      <dgm:spPr/>
    </dgm:pt>
    <dgm:pt modelId="{659225E2-8FB2-4628-9784-70B57C9FFDFB}" type="pres">
      <dgm:prSet presAssocID="{D2E80926-5D7A-4479-8502-47C81824931E}" presName="compNode" presStyleCnt="0"/>
      <dgm:spPr/>
    </dgm:pt>
    <dgm:pt modelId="{3DF43E39-5216-45F6-8D98-1B73C4D420F0}" type="pres">
      <dgm:prSet presAssocID="{D2E80926-5D7A-4479-8502-47C81824931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F961A487-0367-4595-A2F3-07ABFF3223B4}" type="pres">
      <dgm:prSet presAssocID="{D2E80926-5D7A-4479-8502-47C81824931E}" presName="spaceRect" presStyleCnt="0"/>
      <dgm:spPr/>
    </dgm:pt>
    <dgm:pt modelId="{46ABEEAB-CF51-4ACA-93D8-A314EF1E193A}" type="pres">
      <dgm:prSet presAssocID="{D2E80926-5D7A-4479-8502-47C81824931E}" presName="textRect" presStyleLbl="revTx" presStyleIdx="3" presStyleCnt="4">
        <dgm:presLayoutVars>
          <dgm:chMax val="1"/>
          <dgm:chPref val="1"/>
        </dgm:presLayoutVars>
      </dgm:prSet>
      <dgm:spPr/>
    </dgm:pt>
  </dgm:ptLst>
  <dgm:cxnLst>
    <dgm:cxn modelId="{341A687C-1C03-4F57-BC44-2FABF98915CF}" type="presOf" srcId="{ACBFAD4C-A465-4136-B29C-EC2697C66184}" destId="{37B1676E-A523-4111-970E-9938F1E379E1}" srcOrd="0" destOrd="0" presId="urn:microsoft.com/office/officeart/2018/2/layout/IconLabelList"/>
    <dgm:cxn modelId="{5A46BE85-5705-4A80-8E52-87290EA821B6}" type="presOf" srcId="{30417792-4382-4714-9E9E-22F08AA92470}" destId="{7252233C-BAC9-4D24-B5B9-31450C3537B4}" srcOrd="0" destOrd="0" presId="urn:microsoft.com/office/officeart/2018/2/layout/IconLabelList"/>
    <dgm:cxn modelId="{E43F558A-F71C-472F-B2C4-104F873F96C5}" srcId="{ACBFAD4C-A465-4136-B29C-EC2697C66184}" destId="{2F59A0FC-242D-48DC-A38F-B7A71AB8C298}" srcOrd="2" destOrd="0" parTransId="{42F6C13D-CD96-4A38-B85A-B56FC0668BE2}" sibTransId="{B3725C94-A6E5-4F36-B804-5BE76535798A}"/>
    <dgm:cxn modelId="{35FC79C4-A6A8-4E65-89C5-DFBB242FB3DC}" srcId="{ACBFAD4C-A465-4136-B29C-EC2697C66184}" destId="{D2E80926-5D7A-4479-8502-47C81824931E}" srcOrd="3" destOrd="0" parTransId="{A39ACE38-3D8A-4F02-A49A-2FAB2B0698F6}" sibTransId="{78CA556D-47BB-4926-A773-FEA6CEA52C1B}"/>
    <dgm:cxn modelId="{E31A84CB-C333-4026-8F5C-3706FBA734F3}" type="presOf" srcId="{D2E80926-5D7A-4479-8502-47C81824931E}" destId="{46ABEEAB-CF51-4ACA-93D8-A314EF1E193A}" srcOrd="0" destOrd="0" presId="urn:microsoft.com/office/officeart/2018/2/layout/IconLabelList"/>
    <dgm:cxn modelId="{66E011D9-8103-4AF8-B5CF-5FBF2F44E46F}" srcId="{ACBFAD4C-A465-4136-B29C-EC2697C66184}" destId="{289CD197-C082-43BD-AA3A-8DCE1FBD434E}" srcOrd="1" destOrd="0" parTransId="{2E97348F-7181-4E6F-A832-76E7C4D2E21E}" sibTransId="{4C59F76D-3EC4-4D60-9EDD-1F5FB250C977}"/>
    <dgm:cxn modelId="{E1F8F9E5-44CF-440D-8898-E4331F048FBF}" srcId="{ACBFAD4C-A465-4136-B29C-EC2697C66184}" destId="{30417792-4382-4714-9E9E-22F08AA92470}" srcOrd="0" destOrd="0" parTransId="{AFC150B6-A617-4F31-9FBD-CBC8B68D1D5E}" sibTransId="{239DD61E-B079-4C8F-A83C-D922C9191CA4}"/>
    <dgm:cxn modelId="{4DE1F4E7-E3A2-4229-8527-A69A1E3C6C07}" type="presOf" srcId="{289CD197-C082-43BD-AA3A-8DCE1FBD434E}" destId="{84EE66D9-95E8-45BE-B9B0-F5D103CCB2E1}" srcOrd="0" destOrd="0" presId="urn:microsoft.com/office/officeart/2018/2/layout/IconLabelList"/>
    <dgm:cxn modelId="{723FCAFE-D25E-4D00-BAA6-3E61428752ED}" type="presOf" srcId="{2F59A0FC-242D-48DC-A38F-B7A71AB8C298}" destId="{67C2F973-B5F3-4CD0-B747-0A4F4B78C0B1}" srcOrd="0" destOrd="0" presId="urn:microsoft.com/office/officeart/2018/2/layout/IconLabelList"/>
    <dgm:cxn modelId="{0B5A7A4A-8010-40D9-8EB1-30B078AA663F}" type="presParOf" srcId="{37B1676E-A523-4111-970E-9938F1E379E1}" destId="{1EE52560-40A2-4A64-AD7E-16D684C48796}" srcOrd="0" destOrd="0" presId="urn:microsoft.com/office/officeart/2018/2/layout/IconLabelList"/>
    <dgm:cxn modelId="{A2C9895B-46C9-471B-BC80-382E114571D7}" type="presParOf" srcId="{1EE52560-40A2-4A64-AD7E-16D684C48796}" destId="{8AC5A006-AC2A-493B-BFF9-6268DBD7C2F9}" srcOrd="0" destOrd="0" presId="urn:microsoft.com/office/officeart/2018/2/layout/IconLabelList"/>
    <dgm:cxn modelId="{31A6E43C-5A6C-4BBD-B822-22127BD03991}" type="presParOf" srcId="{1EE52560-40A2-4A64-AD7E-16D684C48796}" destId="{5E8DE494-8C45-4DEC-9A61-5D33C6A4942B}" srcOrd="1" destOrd="0" presId="urn:microsoft.com/office/officeart/2018/2/layout/IconLabelList"/>
    <dgm:cxn modelId="{D321BB82-C5DF-45FE-B12B-8E6626A9EA44}" type="presParOf" srcId="{1EE52560-40A2-4A64-AD7E-16D684C48796}" destId="{7252233C-BAC9-4D24-B5B9-31450C3537B4}" srcOrd="2" destOrd="0" presId="urn:microsoft.com/office/officeart/2018/2/layout/IconLabelList"/>
    <dgm:cxn modelId="{4A7A3AE6-1EBE-4E74-AD23-061D2D6DDA87}" type="presParOf" srcId="{37B1676E-A523-4111-970E-9938F1E379E1}" destId="{C1295C88-A49E-4EB2-B1EF-FF5C0F6EA1BF}" srcOrd="1" destOrd="0" presId="urn:microsoft.com/office/officeart/2018/2/layout/IconLabelList"/>
    <dgm:cxn modelId="{1CB83E9A-71C2-41E8-8478-FFA6C477DF37}" type="presParOf" srcId="{37B1676E-A523-4111-970E-9938F1E379E1}" destId="{C813B6B4-A891-4C1C-A13F-7216708A512F}" srcOrd="2" destOrd="0" presId="urn:microsoft.com/office/officeart/2018/2/layout/IconLabelList"/>
    <dgm:cxn modelId="{18412F3D-C7F0-49EB-9772-1BC4EDE58703}" type="presParOf" srcId="{C813B6B4-A891-4C1C-A13F-7216708A512F}" destId="{375547F6-BCFA-4F06-BD86-B9E0088CFCAE}" srcOrd="0" destOrd="0" presId="urn:microsoft.com/office/officeart/2018/2/layout/IconLabelList"/>
    <dgm:cxn modelId="{341C25D7-6573-46A7-B106-D11D41FDABE7}" type="presParOf" srcId="{C813B6B4-A891-4C1C-A13F-7216708A512F}" destId="{93638EB2-8E9F-421F-8C0D-66D08DD43A04}" srcOrd="1" destOrd="0" presId="urn:microsoft.com/office/officeart/2018/2/layout/IconLabelList"/>
    <dgm:cxn modelId="{4074B409-1AFB-4DF1-B6FE-AC397F94C656}" type="presParOf" srcId="{C813B6B4-A891-4C1C-A13F-7216708A512F}" destId="{84EE66D9-95E8-45BE-B9B0-F5D103CCB2E1}" srcOrd="2" destOrd="0" presId="urn:microsoft.com/office/officeart/2018/2/layout/IconLabelList"/>
    <dgm:cxn modelId="{13E021A6-4FC0-486A-B9EE-05177B16CFD6}" type="presParOf" srcId="{37B1676E-A523-4111-970E-9938F1E379E1}" destId="{BB777CA4-0475-41FD-B58E-B176164CC5FF}" srcOrd="3" destOrd="0" presId="urn:microsoft.com/office/officeart/2018/2/layout/IconLabelList"/>
    <dgm:cxn modelId="{111B569B-0D33-47EB-BCBD-D2E2454423D0}" type="presParOf" srcId="{37B1676E-A523-4111-970E-9938F1E379E1}" destId="{7CB31223-83FA-4F12-8F66-02CC301A6C65}" srcOrd="4" destOrd="0" presId="urn:microsoft.com/office/officeart/2018/2/layout/IconLabelList"/>
    <dgm:cxn modelId="{4C8EBA4F-B22C-4F37-A9E1-07160C30AD0B}" type="presParOf" srcId="{7CB31223-83FA-4F12-8F66-02CC301A6C65}" destId="{F4B91668-580D-4350-8BC3-59451EDFC13F}" srcOrd="0" destOrd="0" presId="urn:microsoft.com/office/officeart/2018/2/layout/IconLabelList"/>
    <dgm:cxn modelId="{AF24F3F5-F560-4BC4-BF66-A336FE05A499}" type="presParOf" srcId="{7CB31223-83FA-4F12-8F66-02CC301A6C65}" destId="{53BDD47A-5B30-412B-907E-58273E5CBBD2}" srcOrd="1" destOrd="0" presId="urn:microsoft.com/office/officeart/2018/2/layout/IconLabelList"/>
    <dgm:cxn modelId="{AC40A8DB-00B0-40B8-89DC-C1B1C6ECBE24}" type="presParOf" srcId="{7CB31223-83FA-4F12-8F66-02CC301A6C65}" destId="{67C2F973-B5F3-4CD0-B747-0A4F4B78C0B1}" srcOrd="2" destOrd="0" presId="urn:microsoft.com/office/officeart/2018/2/layout/IconLabelList"/>
    <dgm:cxn modelId="{350F636E-DB90-42BC-AD70-DFCD19DD32AE}" type="presParOf" srcId="{37B1676E-A523-4111-970E-9938F1E379E1}" destId="{3ABCCB74-98A5-4AC2-B4D1-2B374F8B66AF}" srcOrd="5" destOrd="0" presId="urn:microsoft.com/office/officeart/2018/2/layout/IconLabelList"/>
    <dgm:cxn modelId="{AE17AE5C-B886-4DC3-BE50-8D64BA1C1C1A}" type="presParOf" srcId="{37B1676E-A523-4111-970E-9938F1E379E1}" destId="{659225E2-8FB2-4628-9784-70B57C9FFDFB}" srcOrd="6" destOrd="0" presId="urn:microsoft.com/office/officeart/2018/2/layout/IconLabelList"/>
    <dgm:cxn modelId="{0FC1EEF5-6AAA-493D-8560-C6A9E4A29A94}" type="presParOf" srcId="{659225E2-8FB2-4628-9784-70B57C9FFDFB}" destId="{3DF43E39-5216-45F6-8D98-1B73C4D420F0}" srcOrd="0" destOrd="0" presId="urn:microsoft.com/office/officeart/2018/2/layout/IconLabelList"/>
    <dgm:cxn modelId="{10730CBD-9917-4080-8B38-2810313EF358}" type="presParOf" srcId="{659225E2-8FB2-4628-9784-70B57C9FFDFB}" destId="{F961A487-0367-4595-A2F3-07ABFF3223B4}" srcOrd="1" destOrd="0" presId="urn:microsoft.com/office/officeart/2018/2/layout/IconLabelList"/>
    <dgm:cxn modelId="{F37437C2-0A45-4DC9-80EF-EE2AC82FF7F2}" type="presParOf" srcId="{659225E2-8FB2-4628-9784-70B57C9FFDFB}" destId="{46ABEEAB-CF51-4ACA-93D8-A314EF1E193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366C6-67DD-4DC0-ACA6-C9B2543A2E88}">
      <dsp:nvSpPr>
        <dsp:cNvPr id="0" name=""/>
        <dsp:cNvSpPr/>
      </dsp:nvSpPr>
      <dsp:spPr>
        <a:xfrm>
          <a:off x="0" y="820218"/>
          <a:ext cx="3414946" cy="2048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GB" sz="4300" b="0" i="0" kern="1200" dirty="0">
              <a:latin typeface="Tenorite" panose="00000500000000000000" pitchFamily="2" charset="0"/>
            </a:rPr>
            <a:t>Self Organization</a:t>
          </a:r>
          <a:endParaRPr lang="en-US" sz="4300" kern="1200" dirty="0">
            <a:latin typeface="Tenorite" panose="00000500000000000000" pitchFamily="2" charset="0"/>
          </a:endParaRPr>
        </a:p>
      </dsp:txBody>
      <dsp:txXfrm>
        <a:off x="0" y="820218"/>
        <a:ext cx="3414946" cy="2048967"/>
      </dsp:txXfrm>
    </dsp:sp>
    <dsp:sp modelId="{9B9975DB-B9BF-48A7-9A1C-07557FCC76FC}">
      <dsp:nvSpPr>
        <dsp:cNvPr id="0" name=""/>
        <dsp:cNvSpPr/>
      </dsp:nvSpPr>
      <dsp:spPr>
        <a:xfrm>
          <a:off x="3756441" y="820218"/>
          <a:ext cx="3414946" cy="204896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GB" sz="4300" b="0" i="0" kern="1200" dirty="0">
              <a:latin typeface="Tenorite" panose="00000500000000000000" pitchFamily="2" charset="0"/>
            </a:rPr>
            <a:t>Phase Transitions</a:t>
          </a:r>
          <a:endParaRPr lang="en-US" sz="4300" kern="1200" dirty="0">
            <a:latin typeface="Tenorite" panose="00000500000000000000" pitchFamily="2" charset="0"/>
          </a:endParaRPr>
        </a:p>
      </dsp:txBody>
      <dsp:txXfrm>
        <a:off x="3756441" y="820218"/>
        <a:ext cx="3414946" cy="2048967"/>
      </dsp:txXfrm>
    </dsp:sp>
    <dsp:sp modelId="{C14EB496-BF3C-42CF-A115-1D5E609795CD}">
      <dsp:nvSpPr>
        <dsp:cNvPr id="0" name=""/>
        <dsp:cNvSpPr/>
      </dsp:nvSpPr>
      <dsp:spPr>
        <a:xfrm>
          <a:off x="7512882" y="820218"/>
          <a:ext cx="3414946" cy="204896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GB" sz="4300" b="0" i="0" kern="1200" dirty="0">
              <a:latin typeface="Tenorite" panose="00000500000000000000" pitchFamily="2" charset="0"/>
            </a:rPr>
            <a:t>Percolating Clusters</a:t>
          </a:r>
          <a:endParaRPr lang="en-US" sz="4300" kern="1200" dirty="0">
            <a:latin typeface="Tenorite" panose="00000500000000000000" pitchFamily="2" charset="0"/>
          </a:endParaRPr>
        </a:p>
      </dsp:txBody>
      <dsp:txXfrm>
        <a:off x="7512882" y="820218"/>
        <a:ext cx="3414946" cy="2048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0023E3-A6F4-4618-B061-33D3228DAC58}">
      <dsp:nvSpPr>
        <dsp:cNvPr id="0" name=""/>
        <dsp:cNvSpPr/>
      </dsp:nvSpPr>
      <dsp:spPr>
        <a:xfrm>
          <a:off x="0" y="1763"/>
          <a:ext cx="2449453" cy="1469672"/>
        </a:xfrm>
        <a:prstGeom prst="rect">
          <a:avLst/>
        </a:prstGeom>
        <a:solidFill>
          <a:srgbClr val="C00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Collapse of Ecosystems</a:t>
          </a:r>
          <a:endParaRPr lang="en-IN" sz="2700" kern="1200" dirty="0"/>
        </a:p>
      </dsp:txBody>
      <dsp:txXfrm>
        <a:off x="0" y="1763"/>
        <a:ext cx="2449453" cy="1469672"/>
      </dsp:txXfrm>
    </dsp:sp>
    <dsp:sp modelId="{140D3D42-CB66-4415-B635-72435A2229B0}">
      <dsp:nvSpPr>
        <dsp:cNvPr id="0" name=""/>
        <dsp:cNvSpPr/>
      </dsp:nvSpPr>
      <dsp:spPr>
        <a:xfrm>
          <a:off x="2908913" y="1763"/>
          <a:ext cx="2449453" cy="1469672"/>
        </a:xfrm>
        <a:prstGeom prst="rect">
          <a:avLst/>
        </a:prstGeom>
        <a:solidFill>
          <a:srgbClr val="FF0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latin typeface="Tenorite" panose="00000500000000000000" pitchFamily="2" charset="0"/>
            </a:rPr>
            <a:t>Abrupt Transitions and Hysteresis</a:t>
          </a:r>
          <a:endParaRPr lang="en-IN" sz="2700" kern="1200" dirty="0">
            <a:latin typeface="Tenorite" panose="00000500000000000000" pitchFamily="2" charset="0"/>
          </a:endParaRPr>
        </a:p>
      </dsp:txBody>
      <dsp:txXfrm>
        <a:off x="2908913" y="1763"/>
        <a:ext cx="2449453" cy="1469672"/>
      </dsp:txXfrm>
    </dsp:sp>
    <dsp:sp modelId="{865D0317-0DE8-4583-BE99-FAA5D1D0AD98}">
      <dsp:nvSpPr>
        <dsp:cNvPr id="0" name=""/>
        <dsp:cNvSpPr/>
      </dsp:nvSpPr>
      <dsp:spPr>
        <a:xfrm>
          <a:off x="0" y="1718027"/>
          <a:ext cx="2449453" cy="1469672"/>
        </a:xfrm>
        <a:prstGeom prst="rect">
          <a:avLst/>
        </a:prstGeom>
        <a:solidFill>
          <a:srgbClr val="00206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latin typeface="Tenorite" panose="00000500000000000000" pitchFamily="2" charset="0"/>
            </a:rPr>
            <a:t>Lack of Literature</a:t>
          </a:r>
          <a:endParaRPr lang="en-IN" sz="2700" kern="1200" dirty="0">
            <a:latin typeface="Tenorite" panose="00000500000000000000" pitchFamily="2" charset="0"/>
          </a:endParaRPr>
        </a:p>
      </dsp:txBody>
      <dsp:txXfrm>
        <a:off x="0" y="1718027"/>
        <a:ext cx="2449453" cy="1469672"/>
      </dsp:txXfrm>
    </dsp:sp>
    <dsp:sp modelId="{F470F625-5232-4A91-B36A-A57E18582E50}">
      <dsp:nvSpPr>
        <dsp:cNvPr id="0" name=""/>
        <dsp:cNvSpPr/>
      </dsp:nvSpPr>
      <dsp:spPr>
        <a:xfrm>
          <a:off x="2887897" y="1716322"/>
          <a:ext cx="2449453" cy="146967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latin typeface="Tenorite" panose="00000500000000000000" pitchFamily="2" charset="0"/>
            </a:rPr>
            <a:t>High-res data available</a:t>
          </a:r>
          <a:endParaRPr lang="en-IN" sz="2700" kern="1200" dirty="0">
            <a:latin typeface="Tenorite" panose="00000500000000000000" pitchFamily="2" charset="0"/>
          </a:endParaRPr>
        </a:p>
      </dsp:txBody>
      <dsp:txXfrm>
        <a:off x="2887897" y="1716322"/>
        <a:ext cx="2449453" cy="146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0ADA8-EDE8-4DBA-9B4B-2DE6CEDA3843}">
      <dsp:nvSpPr>
        <dsp:cNvPr id="0" name=""/>
        <dsp:cNvSpPr/>
      </dsp:nvSpPr>
      <dsp:spPr>
        <a:xfrm>
          <a:off x="0" y="47597"/>
          <a:ext cx="4818888"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Tenorite" panose="00000500000000000000" pitchFamily="2" charset="0"/>
            </a:rPr>
            <a:t>Possibilities:</a:t>
          </a:r>
        </a:p>
      </dsp:txBody>
      <dsp:txXfrm>
        <a:off x="38638" y="86235"/>
        <a:ext cx="4741612" cy="714229"/>
      </dsp:txXfrm>
    </dsp:sp>
    <dsp:sp modelId="{3199016C-215D-4344-877D-3A38BB2B3042}">
      <dsp:nvSpPr>
        <dsp:cNvPr id="0" name=""/>
        <dsp:cNvSpPr/>
      </dsp:nvSpPr>
      <dsp:spPr>
        <a:xfrm>
          <a:off x="0" y="839102"/>
          <a:ext cx="4818888" cy="2664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0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latin typeface="Tenorite" panose="00000500000000000000" pitchFamily="2" charset="0"/>
            </a:rPr>
            <a:t>Growth</a:t>
          </a:r>
        </a:p>
        <a:p>
          <a:pPr marL="228600" lvl="1" indent="-228600" algn="l" defTabSz="1155700">
            <a:lnSpc>
              <a:spcPct val="90000"/>
            </a:lnSpc>
            <a:spcBef>
              <a:spcPct val="0"/>
            </a:spcBef>
            <a:spcAft>
              <a:spcPct val="20000"/>
            </a:spcAft>
            <a:buChar char="•"/>
          </a:pPr>
          <a:r>
            <a:rPr lang="en-US" sz="2600" kern="1200">
              <a:latin typeface="Tenorite" panose="00000500000000000000" pitchFamily="2" charset="0"/>
            </a:rPr>
            <a:t>Decay</a:t>
          </a:r>
        </a:p>
        <a:p>
          <a:pPr marL="228600" lvl="1" indent="-228600" algn="l" defTabSz="1155700">
            <a:lnSpc>
              <a:spcPct val="90000"/>
            </a:lnSpc>
            <a:spcBef>
              <a:spcPct val="0"/>
            </a:spcBef>
            <a:spcAft>
              <a:spcPct val="20000"/>
            </a:spcAft>
            <a:buChar char="•"/>
          </a:pPr>
          <a:r>
            <a:rPr lang="en-US" sz="2600" kern="1200">
              <a:latin typeface="Tenorite" panose="00000500000000000000" pitchFamily="2" charset="0"/>
            </a:rPr>
            <a:t>Merge</a:t>
          </a:r>
        </a:p>
        <a:p>
          <a:pPr marL="228600" lvl="1" indent="-228600" algn="l" defTabSz="1155700">
            <a:lnSpc>
              <a:spcPct val="90000"/>
            </a:lnSpc>
            <a:spcBef>
              <a:spcPct val="0"/>
            </a:spcBef>
            <a:spcAft>
              <a:spcPct val="20000"/>
            </a:spcAft>
            <a:buChar char="•"/>
          </a:pPr>
          <a:r>
            <a:rPr lang="en-US" sz="2600" kern="1200">
              <a:latin typeface="Tenorite" panose="00000500000000000000" pitchFamily="2" charset="0"/>
            </a:rPr>
            <a:t>Split</a:t>
          </a:r>
        </a:p>
        <a:p>
          <a:pPr marL="228600" lvl="1" indent="-228600" algn="l" defTabSz="1155700">
            <a:lnSpc>
              <a:spcPct val="90000"/>
            </a:lnSpc>
            <a:spcBef>
              <a:spcPct val="0"/>
            </a:spcBef>
            <a:spcAft>
              <a:spcPct val="20000"/>
            </a:spcAft>
            <a:buChar char="•"/>
          </a:pPr>
          <a:r>
            <a:rPr lang="en-US" sz="2600" kern="1200">
              <a:latin typeface="Tenorite" panose="00000500000000000000" pitchFamily="2" charset="0"/>
            </a:rPr>
            <a:t>Appearance</a:t>
          </a:r>
        </a:p>
        <a:p>
          <a:pPr marL="228600" lvl="1" indent="-228600" algn="l" defTabSz="1155700">
            <a:lnSpc>
              <a:spcPct val="90000"/>
            </a:lnSpc>
            <a:spcBef>
              <a:spcPct val="0"/>
            </a:spcBef>
            <a:spcAft>
              <a:spcPct val="20000"/>
            </a:spcAft>
            <a:buChar char="•"/>
          </a:pPr>
          <a:r>
            <a:rPr lang="en-US" sz="2600" kern="1200" dirty="0">
              <a:latin typeface="Tenorite" panose="00000500000000000000" pitchFamily="2" charset="0"/>
            </a:rPr>
            <a:t>Disappearance</a:t>
          </a:r>
        </a:p>
      </dsp:txBody>
      <dsp:txXfrm>
        <a:off x="0" y="839102"/>
        <a:ext cx="4818888" cy="26640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5A006-AC2A-493B-BFF9-6268DBD7C2F9}">
      <dsp:nvSpPr>
        <dsp:cNvPr id="0" name=""/>
        <dsp:cNvSpPr/>
      </dsp:nvSpPr>
      <dsp:spPr>
        <a:xfrm>
          <a:off x="1138979" y="76255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2233C-BAC9-4D24-B5B9-31450C3537B4}">
      <dsp:nvSpPr>
        <dsp:cNvPr id="0" name=""/>
        <dsp:cNvSpPr/>
      </dsp:nvSpPr>
      <dsp:spPr>
        <a:xfrm>
          <a:off x="569079" y="2119136"/>
          <a:ext cx="2072362" cy="1469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GB" sz="2400" kern="1200" dirty="0">
              <a:latin typeface="Tenorite" panose="00000500000000000000" pitchFamily="2" charset="0"/>
            </a:rPr>
            <a:t>Fitting of drift and diffusion terms</a:t>
          </a:r>
          <a:endParaRPr lang="en-US" sz="2400" kern="1200" dirty="0">
            <a:latin typeface="Tenorite" panose="00000500000000000000" pitchFamily="2" charset="0"/>
          </a:endParaRPr>
        </a:p>
      </dsp:txBody>
      <dsp:txXfrm>
        <a:off x="569079" y="2119136"/>
        <a:ext cx="2072362" cy="1469641"/>
      </dsp:txXfrm>
    </dsp:sp>
    <dsp:sp modelId="{375547F6-BCFA-4F06-BD86-B9E0088CFCAE}">
      <dsp:nvSpPr>
        <dsp:cNvPr id="0" name=""/>
        <dsp:cNvSpPr/>
      </dsp:nvSpPr>
      <dsp:spPr>
        <a:xfrm>
          <a:off x="3574005" y="76255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EE66D9-95E8-45BE-B9B0-F5D103CCB2E1}">
      <dsp:nvSpPr>
        <dsp:cNvPr id="0" name=""/>
        <dsp:cNvSpPr/>
      </dsp:nvSpPr>
      <dsp:spPr>
        <a:xfrm>
          <a:off x="3004105" y="2119136"/>
          <a:ext cx="2072362" cy="1469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GB" sz="2400" kern="1200" dirty="0">
              <a:latin typeface="Tenorite" panose="00000500000000000000" pitchFamily="2" charset="0"/>
            </a:rPr>
            <a:t>Analytical estimation of drift and diffusion terms</a:t>
          </a:r>
          <a:endParaRPr lang="en-US" sz="2400" kern="1200" dirty="0">
            <a:latin typeface="Tenorite" panose="00000500000000000000" pitchFamily="2" charset="0"/>
          </a:endParaRPr>
        </a:p>
      </dsp:txBody>
      <dsp:txXfrm>
        <a:off x="3004105" y="2119136"/>
        <a:ext cx="2072362" cy="1469641"/>
      </dsp:txXfrm>
    </dsp:sp>
    <dsp:sp modelId="{F4B91668-580D-4350-8BC3-59451EDFC13F}">
      <dsp:nvSpPr>
        <dsp:cNvPr id="0" name=""/>
        <dsp:cNvSpPr/>
      </dsp:nvSpPr>
      <dsp:spPr>
        <a:xfrm>
          <a:off x="6009031" y="76255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2F973-B5F3-4CD0-B747-0A4F4B78C0B1}">
      <dsp:nvSpPr>
        <dsp:cNvPr id="0" name=""/>
        <dsp:cNvSpPr/>
      </dsp:nvSpPr>
      <dsp:spPr>
        <a:xfrm>
          <a:off x="5439131" y="2119136"/>
          <a:ext cx="2072362" cy="1469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GB" sz="2400" kern="1200" dirty="0">
              <a:latin typeface="Tenorite" panose="00000500000000000000" pitchFamily="2" charset="0"/>
            </a:rPr>
            <a:t>Self consistency checking of SDEs</a:t>
          </a:r>
          <a:endParaRPr lang="en-US" sz="2400" kern="1200" dirty="0">
            <a:latin typeface="Tenorite" panose="00000500000000000000" pitchFamily="2" charset="0"/>
          </a:endParaRPr>
        </a:p>
      </dsp:txBody>
      <dsp:txXfrm>
        <a:off x="5439131" y="2119136"/>
        <a:ext cx="2072362" cy="1469641"/>
      </dsp:txXfrm>
    </dsp:sp>
    <dsp:sp modelId="{3DF43E39-5216-45F6-8D98-1B73C4D420F0}">
      <dsp:nvSpPr>
        <dsp:cNvPr id="0" name=""/>
        <dsp:cNvSpPr/>
      </dsp:nvSpPr>
      <dsp:spPr>
        <a:xfrm>
          <a:off x="8444057" y="76255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ABEEAB-CF51-4ACA-93D8-A314EF1E193A}">
      <dsp:nvSpPr>
        <dsp:cNvPr id="0" name=""/>
        <dsp:cNvSpPr/>
      </dsp:nvSpPr>
      <dsp:spPr>
        <a:xfrm>
          <a:off x="7874157" y="2119136"/>
          <a:ext cx="2072362" cy="1469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GB" sz="2400" kern="1200" dirty="0">
              <a:latin typeface="Tenorite" panose="00000500000000000000" pitchFamily="2" charset="0"/>
            </a:rPr>
            <a:t>Application of results on empirical data</a:t>
          </a:r>
          <a:endParaRPr lang="en-US" sz="2400" kern="1200" dirty="0">
            <a:latin typeface="Tenorite" panose="00000500000000000000" pitchFamily="2" charset="0"/>
          </a:endParaRPr>
        </a:p>
      </dsp:txBody>
      <dsp:txXfrm>
        <a:off x="7874157" y="2119136"/>
        <a:ext cx="2072362" cy="14696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8FE6D6-EA0D-40FA-BE32-E060E0508B38}" type="datetimeFigureOut">
              <a:rPr lang="en-IN" smtClean="0"/>
              <a:t>24-04-2023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CEDD0-CAA2-4B54-B803-3100F5C88D4B}" type="slidenum">
              <a:rPr lang="en-IN" smtClean="0"/>
              <a:t>‹#›</a:t>
            </a:fld>
            <a:endParaRPr lang="en-IN"/>
          </a:p>
        </p:txBody>
      </p:sp>
    </p:spTree>
    <p:extLst>
      <p:ext uri="{BB962C8B-B14F-4D97-AF65-F5344CB8AC3E}">
        <p14:creationId xmlns:p14="http://schemas.microsoft.com/office/powerpoint/2010/main" val="3085907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ACEDD0-CAA2-4B54-B803-3100F5C88D4B}" type="slidenum">
              <a:rPr lang="en-IN" smtClean="0"/>
              <a:t>28</a:t>
            </a:fld>
            <a:endParaRPr lang="en-IN"/>
          </a:p>
        </p:txBody>
      </p:sp>
    </p:spTree>
    <p:extLst>
      <p:ext uri="{BB962C8B-B14F-4D97-AF65-F5344CB8AC3E}">
        <p14:creationId xmlns:p14="http://schemas.microsoft.com/office/powerpoint/2010/main" val="3027719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ACEDD0-CAA2-4B54-B803-3100F5C88D4B}" type="slidenum">
              <a:rPr lang="en-IN" smtClean="0"/>
              <a:t>30</a:t>
            </a:fld>
            <a:endParaRPr lang="en-IN"/>
          </a:p>
        </p:txBody>
      </p:sp>
    </p:spTree>
    <p:extLst>
      <p:ext uri="{BB962C8B-B14F-4D97-AF65-F5344CB8AC3E}">
        <p14:creationId xmlns:p14="http://schemas.microsoft.com/office/powerpoint/2010/main" val="881950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3C3BD54-29B9-3D42-B178-776ED395AA85}" type="datetimeFigureOut">
              <a:rPr lang="en-US" smtClean="0"/>
              <a:pPr/>
              <a:t>4/24/2023</a:t>
            </a:fld>
            <a:endParaRPr lang="en-US" sz="140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6BB3423-611C-6944-BA94-F2572F362413}"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59109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360243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15638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E8B1-C06F-5ED2-2615-6903DA8239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AF2A7A-2A14-59BE-6C76-BD7222646E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BC18DF-AE21-D8D5-717E-F01187822390}"/>
              </a:ext>
            </a:extLst>
          </p:cNvPr>
          <p:cNvSpPr>
            <a:spLocks noGrp="1"/>
          </p:cNvSpPr>
          <p:nvPr>
            <p:ph type="dt" sz="half" idx="10"/>
          </p:nvPr>
        </p:nvSpPr>
        <p:spPr/>
        <p:txBody>
          <a:bodyPr/>
          <a:lstStyle/>
          <a:p>
            <a:fld id="{73C3BD54-29B9-3D42-B178-776ED395AA85}" type="datetimeFigureOut">
              <a:rPr lang="en-US" smtClean="0"/>
              <a:pPr/>
              <a:t>4/24/2023</a:t>
            </a:fld>
            <a:endParaRPr lang="en-US" sz="1400"/>
          </a:p>
        </p:txBody>
      </p:sp>
      <p:sp>
        <p:nvSpPr>
          <p:cNvPr id="5" name="Footer Placeholder 4">
            <a:extLst>
              <a:ext uri="{FF2B5EF4-FFF2-40B4-BE49-F238E27FC236}">
                <a16:creationId xmlns:a16="http://schemas.microsoft.com/office/drawing/2014/main" id="{29A37B61-486D-8A59-6745-BEA0A08BB7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84643-F876-D274-6538-3D3B2BDF704A}"/>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916208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425C-49FB-C2F2-CA4D-432C2F7A20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4DE35B-CCBE-555D-A65E-CBE9575D2E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6D55BB-1681-F0BC-6D26-5E69BACB5929}"/>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7946C755-61DE-0C75-8B61-226CCE632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869DC-A125-A6A7-9BE1-CBA430649F3B}"/>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948222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1FAA-0569-4377-95A3-91D4236EE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1B0A1EF-DE07-AFEA-B09E-69CF0C00C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C1929-1EDF-CBB9-727C-E28BAE1A25A0}"/>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A9DE6BA7-DD45-A6FF-0104-BB403356E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143B0-EAAA-67CD-2499-74036DAE8B28}"/>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766533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DB60-AF5B-B7C2-D128-5EDE167EB2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122EE4-1494-01BA-7181-23462CD815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880FBA-5E42-746A-4F1A-79938446D6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3043A9E-DFBC-96EE-2D44-7AA67FF589D3}"/>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a:extLst>
              <a:ext uri="{FF2B5EF4-FFF2-40B4-BE49-F238E27FC236}">
                <a16:creationId xmlns:a16="http://schemas.microsoft.com/office/drawing/2014/main" id="{447087ED-7F6E-C37E-0BAB-FCB0D4E8C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9F03FC-F692-4231-E7C9-ECBEFFBEB02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304458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5855-DC34-181C-FBF1-D63302AFC0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76C8B0-F4E8-54F9-F92D-2CAEA95EF9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D4B3C-CB4B-C51D-7E68-7D650B80BA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9604ED3-C16F-095B-0465-7C0CFC5802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A45A02-57AF-9332-A314-9FF6F6AB13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C72AAEC-97B2-3F32-1845-2C5E0B228D97}"/>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8" name="Footer Placeholder 7">
            <a:extLst>
              <a:ext uri="{FF2B5EF4-FFF2-40B4-BE49-F238E27FC236}">
                <a16:creationId xmlns:a16="http://schemas.microsoft.com/office/drawing/2014/main" id="{CDF986C1-C102-9BD6-4EF6-AF19CDBB8C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537701-1071-48C1-4DFF-32E894142439}"/>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687813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91CC-9FC1-F95D-D120-388D65D2AE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D21BC-89AF-02DE-DC28-3D739DDA9DEB}"/>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4" name="Footer Placeholder 3">
            <a:extLst>
              <a:ext uri="{FF2B5EF4-FFF2-40B4-BE49-F238E27FC236}">
                <a16:creationId xmlns:a16="http://schemas.microsoft.com/office/drawing/2014/main" id="{C3D6F25F-9FE8-57DA-BFC7-842D359814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709506-0B56-AD1C-91C2-D8CD13692FC1}"/>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243213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E8E4D-05C5-8A77-D291-4B9AA270A64C}"/>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3" name="Footer Placeholder 2">
            <a:extLst>
              <a:ext uri="{FF2B5EF4-FFF2-40B4-BE49-F238E27FC236}">
                <a16:creationId xmlns:a16="http://schemas.microsoft.com/office/drawing/2014/main" id="{915CB262-A34A-2EB9-1559-D2FA7DFEFE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D9D973-51FA-1084-C1B0-74E5C5466056}"/>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887041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9A17-1818-CC8A-08F3-A91556780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CE9E77-EF13-5223-41DF-61EB01BDAA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3BE96C-B7DB-4192-0EB0-FAAA04A92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180AFA-5D98-1B12-9A94-A461F63B3B81}"/>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a:extLst>
              <a:ext uri="{FF2B5EF4-FFF2-40B4-BE49-F238E27FC236}">
                <a16:creationId xmlns:a16="http://schemas.microsoft.com/office/drawing/2014/main" id="{6CF09819-5D4B-A3B4-244C-D752593E04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BA71B-0714-2773-655F-EF08FACE7369}"/>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5990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354412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A28B-934A-5D4A-9EA8-DDED2FD7E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599588-FFAD-C280-9B1A-DD49ABBC6F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E526B9-A483-F14D-A7FD-5CC7ACA22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907EFC-F208-6B1F-0455-10631DA3CF89}"/>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a:extLst>
              <a:ext uri="{FF2B5EF4-FFF2-40B4-BE49-F238E27FC236}">
                <a16:creationId xmlns:a16="http://schemas.microsoft.com/office/drawing/2014/main" id="{09EB35FD-6CB1-B3E3-AB82-ABFBB43FE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6D4402-4DE8-2C7B-5120-A0D66E9CEB0C}"/>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488510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B37C-286D-B229-F742-68A627B4AA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474892-0323-7C14-74F2-0047B34956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AA5CA1-BE8F-9434-4AB5-1343EACFACC0}"/>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F92298AC-1375-6DAF-4717-325AB0EA0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4BF0D-9F44-C0B2-6E96-D141E5567B06}"/>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3337654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02B79D-B6C6-6F4B-0D1D-C9D65CEB4D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7B97FC-B834-D5CC-6D57-1D712FEBEB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BB7349-92AB-4EE1-7EE4-2A9C75E80C79}"/>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6B10D950-F22D-1E9A-0853-DC268A381E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15309-ED85-A91F-8544-51439D9876F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022163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E8B1-C06F-5ED2-2615-6903DA8239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AF2A7A-2A14-59BE-6C76-BD7222646E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BC18DF-AE21-D8D5-717E-F01187822390}"/>
              </a:ext>
            </a:extLst>
          </p:cNvPr>
          <p:cNvSpPr>
            <a:spLocks noGrp="1"/>
          </p:cNvSpPr>
          <p:nvPr>
            <p:ph type="dt" sz="half" idx="10"/>
          </p:nvPr>
        </p:nvSpPr>
        <p:spPr/>
        <p:txBody>
          <a:bodyPr/>
          <a:lstStyle/>
          <a:p>
            <a:fld id="{73C3BD54-29B9-3D42-B178-776ED395AA85}" type="datetimeFigureOut">
              <a:rPr lang="en-US" smtClean="0"/>
              <a:pPr/>
              <a:t>4/24/2023</a:t>
            </a:fld>
            <a:endParaRPr lang="en-US" sz="1400"/>
          </a:p>
        </p:txBody>
      </p:sp>
      <p:sp>
        <p:nvSpPr>
          <p:cNvPr id="5" name="Footer Placeholder 4">
            <a:extLst>
              <a:ext uri="{FF2B5EF4-FFF2-40B4-BE49-F238E27FC236}">
                <a16:creationId xmlns:a16="http://schemas.microsoft.com/office/drawing/2014/main" id="{29A37B61-486D-8A59-6745-BEA0A08BB7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84643-F876-D274-6538-3D3B2BDF704A}"/>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9785625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425C-49FB-C2F2-CA4D-432C2F7A20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4DE35B-CCBE-555D-A65E-CBE9575D2E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6D55BB-1681-F0BC-6D26-5E69BACB5929}"/>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7946C755-61DE-0C75-8B61-226CCE632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869DC-A125-A6A7-9BE1-CBA430649F3B}"/>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592136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1FAA-0569-4377-95A3-91D4236EE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1B0A1EF-DE07-AFEA-B09E-69CF0C00C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C1929-1EDF-CBB9-727C-E28BAE1A25A0}"/>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A9DE6BA7-DD45-A6FF-0104-BB403356E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143B0-EAAA-67CD-2499-74036DAE8B28}"/>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763292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DB60-AF5B-B7C2-D128-5EDE167EB2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122EE4-1494-01BA-7181-23462CD815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880FBA-5E42-746A-4F1A-79938446D6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3043A9E-DFBC-96EE-2D44-7AA67FF589D3}"/>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a:extLst>
              <a:ext uri="{FF2B5EF4-FFF2-40B4-BE49-F238E27FC236}">
                <a16:creationId xmlns:a16="http://schemas.microsoft.com/office/drawing/2014/main" id="{447087ED-7F6E-C37E-0BAB-FCB0D4E8C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9F03FC-F692-4231-E7C9-ECBEFFBEB02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605363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5855-DC34-181C-FBF1-D63302AFC0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76C8B0-F4E8-54F9-F92D-2CAEA95EF9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D4B3C-CB4B-C51D-7E68-7D650B80BA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9604ED3-C16F-095B-0465-7C0CFC5802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A45A02-57AF-9332-A314-9FF6F6AB13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C72AAEC-97B2-3F32-1845-2C5E0B228D97}"/>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8" name="Footer Placeholder 7">
            <a:extLst>
              <a:ext uri="{FF2B5EF4-FFF2-40B4-BE49-F238E27FC236}">
                <a16:creationId xmlns:a16="http://schemas.microsoft.com/office/drawing/2014/main" id="{CDF986C1-C102-9BD6-4EF6-AF19CDBB8C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537701-1071-48C1-4DFF-32E894142439}"/>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95359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91CC-9FC1-F95D-D120-388D65D2AE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D21BC-89AF-02DE-DC28-3D739DDA9DEB}"/>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4" name="Footer Placeholder 3">
            <a:extLst>
              <a:ext uri="{FF2B5EF4-FFF2-40B4-BE49-F238E27FC236}">
                <a16:creationId xmlns:a16="http://schemas.microsoft.com/office/drawing/2014/main" id="{C3D6F25F-9FE8-57DA-BFC7-842D359814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709506-0B56-AD1C-91C2-D8CD13692FC1}"/>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010999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E8E4D-05C5-8A77-D291-4B9AA270A64C}"/>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3" name="Footer Placeholder 2">
            <a:extLst>
              <a:ext uri="{FF2B5EF4-FFF2-40B4-BE49-F238E27FC236}">
                <a16:creationId xmlns:a16="http://schemas.microsoft.com/office/drawing/2014/main" id="{915CB262-A34A-2EB9-1559-D2FA7DFEFE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D9D973-51FA-1084-C1B0-74E5C5466056}"/>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20428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954412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9A17-1818-CC8A-08F3-A91556780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CE9E77-EF13-5223-41DF-61EB01BDAA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3BE96C-B7DB-4192-0EB0-FAAA04A92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180AFA-5D98-1B12-9A94-A461F63B3B81}"/>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a:extLst>
              <a:ext uri="{FF2B5EF4-FFF2-40B4-BE49-F238E27FC236}">
                <a16:creationId xmlns:a16="http://schemas.microsoft.com/office/drawing/2014/main" id="{6CF09819-5D4B-A3B4-244C-D752593E04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BA71B-0714-2773-655F-EF08FACE7369}"/>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930087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A28B-934A-5D4A-9EA8-DDED2FD7E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599588-FFAD-C280-9B1A-DD49ABBC6F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E526B9-A483-F14D-A7FD-5CC7ACA22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907EFC-F208-6B1F-0455-10631DA3CF89}"/>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a:extLst>
              <a:ext uri="{FF2B5EF4-FFF2-40B4-BE49-F238E27FC236}">
                <a16:creationId xmlns:a16="http://schemas.microsoft.com/office/drawing/2014/main" id="{09EB35FD-6CB1-B3E3-AB82-ABFBB43FE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6D4402-4DE8-2C7B-5120-A0D66E9CEB0C}"/>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9462218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B37C-286D-B229-F742-68A627B4AA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474892-0323-7C14-74F2-0047B34956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AA5CA1-BE8F-9434-4AB5-1343EACFACC0}"/>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F92298AC-1375-6DAF-4717-325AB0EA0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4BF0D-9F44-C0B2-6E96-D141E5567B06}"/>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256474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02B79D-B6C6-6F4B-0D1D-C9D65CEB4D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7B97FC-B834-D5CC-6D57-1D712FEBEB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BB7349-92AB-4EE1-7EE4-2A9C75E80C79}"/>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6B10D950-F22D-1E9A-0853-DC268A381E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15309-ED85-A91F-8544-51439D9876F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2207221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E8B1-C06F-5ED2-2615-6903DA8239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AF2A7A-2A14-59BE-6C76-BD7222646E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BC18DF-AE21-D8D5-717E-F01187822390}"/>
              </a:ext>
            </a:extLst>
          </p:cNvPr>
          <p:cNvSpPr>
            <a:spLocks noGrp="1"/>
          </p:cNvSpPr>
          <p:nvPr>
            <p:ph type="dt" sz="half" idx="10"/>
          </p:nvPr>
        </p:nvSpPr>
        <p:spPr/>
        <p:txBody>
          <a:bodyPr/>
          <a:lstStyle/>
          <a:p>
            <a:fld id="{73C3BD54-29B9-3D42-B178-776ED395AA85}" type="datetimeFigureOut">
              <a:rPr lang="en-US" smtClean="0"/>
              <a:pPr/>
              <a:t>4/24/2023</a:t>
            </a:fld>
            <a:endParaRPr lang="en-US" sz="1400"/>
          </a:p>
        </p:txBody>
      </p:sp>
      <p:sp>
        <p:nvSpPr>
          <p:cNvPr id="5" name="Footer Placeholder 4">
            <a:extLst>
              <a:ext uri="{FF2B5EF4-FFF2-40B4-BE49-F238E27FC236}">
                <a16:creationId xmlns:a16="http://schemas.microsoft.com/office/drawing/2014/main" id="{29A37B61-486D-8A59-6745-BEA0A08BB7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84643-F876-D274-6538-3D3B2BDF704A}"/>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9099174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425C-49FB-C2F2-CA4D-432C2F7A20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4DE35B-CCBE-555D-A65E-CBE9575D2E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6D55BB-1681-F0BC-6D26-5E69BACB5929}"/>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7946C755-61DE-0C75-8B61-226CCE632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869DC-A125-A6A7-9BE1-CBA430649F3B}"/>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6730903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1FAA-0569-4377-95A3-91D4236EE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1B0A1EF-DE07-AFEA-B09E-69CF0C00C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C1929-1EDF-CBB9-727C-E28BAE1A25A0}"/>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A9DE6BA7-DD45-A6FF-0104-BB403356E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143B0-EAAA-67CD-2499-74036DAE8B28}"/>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5297114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DB60-AF5B-B7C2-D128-5EDE167EB2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122EE4-1494-01BA-7181-23462CD815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880FBA-5E42-746A-4F1A-79938446D6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3043A9E-DFBC-96EE-2D44-7AA67FF589D3}"/>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a:extLst>
              <a:ext uri="{FF2B5EF4-FFF2-40B4-BE49-F238E27FC236}">
                <a16:creationId xmlns:a16="http://schemas.microsoft.com/office/drawing/2014/main" id="{447087ED-7F6E-C37E-0BAB-FCB0D4E8C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9F03FC-F692-4231-E7C9-ECBEFFBEB02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2525855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5855-DC34-181C-FBF1-D63302AFC0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76C8B0-F4E8-54F9-F92D-2CAEA95EF9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D4B3C-CB4B-C51D-7E68-7D650B80BA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9604ED3-C16F-095B-0465-7C0CFC5802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A45A02-57AF-9332-A314-9FF6F6AB13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C72AAEC-97B2-3F32-1845-2C5E0B228D97}"/>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8" name="Footer Placeholder 7">
            <a:extLst>
              <a:ext uri="{FF2B5EF4-FFF2-40B4-BE49-F238E27FC236}">
                <a16:creationId xmlns:a16="http://schemas.microsoft.com/office/drawing/2014/main" id="{CDF986C1-C102-9BD6-4EF6-AF19CDBB8C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537701-1071-48C1-4DFF-32E894142439}"/>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5250147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91CC-9FC1-F95D-D120-388D65D2AE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D21BC-89AF-02DE-DC28-3D739DDA9DEB}"/>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4" name="Footer Placeholder 3">
            <a:extLst>
              <a:ext uri="{FF2B5EF4-FFF2-40B4-BE49-F238E27FC236}">
                <a16:creationId xmlns:a16="http://schemas.microsoft.com/office/drawing/2014/main" id="{C3D6F25F-9FE8-57DA-BFC7-842D359814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709506-0B56-AD1C-91C2-D8CD13692FC1}"/>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287695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6746641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E8E4D-05C5-8A77-D291-4B9AA270A64C}"/>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3" name="Footer Placeholder 2">
            <a:extLst>
              <a:ext uri="{FF2B5EF4-FFF2-40B4-BE49-F238E27FC236}">
                <a16:creationId xmlns:a16="http://schemas.microsoft.com/office/drawing/2014/main" id="{915CB262-A34A-2EB9-1559-D2FA7DFEFE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D9D973-51FA-1084-C1B0-74E5C5466056}"/>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9729827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9A17-1818-CC8A-08F3-A91556780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CE9E77-EF13-5223-41DF-61EB01BDAA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3BE96C-B7DB-4192-0EB0-FAAA04A92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180AFA-5D98-1B12-9A94-A461F63B3B81}"/>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a:extLst>
              <a:ext uri="{FF2B5EF4-FFF2-40B4-BE49-F238E27FC236}">
                <a16:creationId xmlns:a16="http://schemas.microsoft.com/office/drawing/2014/main" id="{6CF09819-5D4B-A3B4-244C-D752593E04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BA71B-0714-2773-655F-EF08FACE7369}"/>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014640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A28B-934A-5D4A-9EA8-DDED2FD7E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599588-FFAD-C280-9B1A-DD49ABBC6F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E526B9-A483-F14D-A7FD-5CC7ACA22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907EFC-F208-6B1F-0455-10631DA3CF89}"/>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a:extLst>
              <a:ext uri="{FF2B5EF4-FFF2-40B4-BE49-F238E27FC236}">
                <a16:creationId xmlns:a16="http://schemas.microsoft.com/office/drawing/2014/main" id="{09EB35FD-6CB1-B3E3-AB82-ABFBB43FE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6D4402-4DE8-2C7B-5120-A0D66E9CEB0C}"/>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8599094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B37C-286D-B229-F742-68A627B4AA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474892-0323-7C14-74F2-0047B34956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AA5CA1-BE8F-9434-4AB5-1343EACFACC0}"/>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F92298AC-1375-6DAF-4717-325AB0EA0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4BF0D-9F44-C0B2-6E96-D141E5567B06}"/>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6537921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02B79D-B6C6-6F4B-0D1D-C9D65CEB4D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7B97FC-B834-D5CC-6D57-1D712FEBEB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BB7349-92AB-4EE1-7EE4-2A9C75E80C79}"/>
              </a:ext>
            </a:extLst>
          </p:cNvPr>
          <p:cNvSpPr>
            <a:spLocks noGrp="1"/>
          </p:cNvSpPr>
          <p:nvPr>
            <p:ph type="dt" sz="half" idx="10"/>
          </p:nvPr>
        </p:nvSpPr>
        <p:spPr/>
        <p:txBody>
          <a:bodyPr/>
          <a:lstStyle/>
          <a:p>
            <a:fld id="{73C3BD54-29B9-3D42-B178-776ED395AA85}" type="datetimeFigureOut">
              <a:rPr lang="en-US" smtClean="0"/>
              <a:t>4/24/2023</a:t>
            </a:fld>
            <a:endParaRPr lang="en-US"/>
          </a:p>
        </p:txBody>
      </p:sp>
      <p:sp>
        <p:nvSpPr>
          <p:cNvPr id="5" name="Footer Placeholder 4">
            <a:extLst>
              <a:ext uri="{FF2B5EF4-FFF2-40B4-BE49-F238E27FC236}">
                <a16:creationId xmlns:a16="http://schemas.microsoft.com/office/drawing/2014/main" id="{6B10D950-F22D-1E9A-0853-DC268A381E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15309-ED85-A91F-8544-51439D9876F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583123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3BD54-29B9-3D42-B178-776ED395AA85}"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74778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C3BD54-29B9-3D42-B178-776ED395AA85}"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598035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3BD54-29B9-3D42-B178-776ED395AA85}"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23813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885986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27814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3C3BD54-29B9-3D42-B178-776ED395AA85}" type="datetimeFigureOut">
              <a:rPr lang="en-US" smtClean="0"/>
              <a:pPr/>
              <a:t>4/24/2023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174004743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9BA9E-7920-4EE6-4BD0-C186DA4E8A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BE4805-7C65-D6E2-390C-7F4F5E12C8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7F4082-27BE-4AD4-FC4A-25C214A32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3BD54-29B9-3D42-B178-776ED395AA85}" type="datetimeFigureOut">
              <a:rPr lang="en-US" smtClean="0"/>
              <a:pPr/>
              <a:t>4/24/2023</a:t>
            </a:fld>
            <a:endParaRPr lang="en-US" dirty="0"/>
          </a:p>
        </p:txBody>
      </p:sp>
      <p:sp>
        <p:nvSpPr>
          <p:cNvPr id="5" name="Footer Placeholder 4">
            <a:extLst>
              <a:ext uri="{FF2B5EF4-FFF2-40B4-BE49-F238E27FC236}">
                <a16:creationId xmlns:a16="http://schemas.microsoft.com/office/drawing/2014/main" id="{CF38D275-241D-8DB9-C0C3-1DC1CC617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297DB3A-89B0-C71D-4C58-398EE0264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414095896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9BA9E-7920-4EE6-4BD0-C186DA4E8A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BE4805-7C65-D6E2-390C-7F4F5E12C8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7F4082-27BE-4AD4-FC4A-25C214A32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3BD54-29B9-3D42-B178-776ED395AA85}" type="datetimeFigureOut">
              <a:rPr lang="en-US" smtClean="0"/>
              <a:pPr/>
              <a:t>4/24/2023</a:t>
            </a:fld>
            <a:endParaRPr lang="en-US" dirty="0"/>
          </a:p>
        </p:txBody>
      </p:sp>
      <p:sp>
        <p:nvSpPr>
          <p:cNvPr id="5" name="Footer Placeholder 4">
            <a:extLst>
              <a:ext uri="{FF2B5EF4-FFF2-40B4-BE49-F238E27FC236}">
                <a16:creationId xmlns:a16="http://schemas.microsoft.com/office/drawing/2014/main" id="{CF38D275-241D-8DB9-C0C3-1DC1CC617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297DB3A-89B0-C71D-4C58-398EE0264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182027684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9BA9E-7920-4EE6-4BD0-C186DA4E8A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BE4805-7C65-D6E2-390C-7F4F5E12C8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7F4082-27BE-4AD4-FC4A-25C214A32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3BD54-29B9-3D42-B178-776ED395AA85}" type="datetimeFigureOut">
              <a:rPr lang="en-US" smtClean="0"/>
              <a:pPr/>
              <a:t>4/24/2023</a:t>
            </a:fld>
            <a:endParaRPr lang="en-US" dirty="0"/>
          </a:p>
        </p:txBody>
      </p:sp>
      <p:sp>
        <p:nvSpPr>
          <p:cNvPr id="5" name="Footer Placeholder 4">
            <a:extLst>
              <a:ext uri="{FF2B5EF4-FFF2-40B4-BE49-F238E27FC236}">
                <a16:creationId xmlns:a16="http://schemas.microsoft.com/office/drawing/2014/main" id="{CF38D275-241D-8DB9-C0C3-1DC1CC617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297DB3A-89B0-C71D-4C58-398EE0264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422001927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png"/><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tee-lab/vegetation-dynamics"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E0C9-2171-D11A-D15A-65DD379D0D3D}"/>
              </a:ext>
            </a:extLst>
          </p:cNvPr>
          <p:cNvSpPr>
            <a:spLocks noGrp="1"/>
          </p:cNvSpPr>
          <p:nvPr>
            <p:ph type="ctrTitle"/>
          </p:nvPr>
        </p:nvSpPr>
        <p:spPr>
          <a:xfrm>
            <a:off x="6562612" y="706836"/>
            <a:ext cx="5052214" cy="2722164"/>
          </a:xfrm>
        </p:spPr>
        <p:txBody>
          <a:bodyPr>
            <a:normAutofit/>
          </a:bodyPr>
          <a:lstStyle/>
          <a:p>
            <a:pPr algn="ctr">
              <a:lnSpc>
                <a:spcPct val="90000"/>
              </a:lnSpc>
            </a:pPr>
            <a:r>
              <a:rPr lang="en-GB" sz="3800" dirty="0">
                <a:latin typeface="Seaford" panose="00000500000000000000" pitchFamily="2" charset="0"/>
              </a:rPr>
              <a:t>Analysis of Patterns and Dynamics in Patchy Ecological Systems using Cellular Automata Models</a:t>
            </a:r>
            <a:endParaRPr lang="en-IN" sz="3800" dirty="0">
              <a:latin typeface="Seaford" panose="00000500000000000000" pitchFamily="2" charset="0"/>
            </a:endParaRPr>
          </a:p>
        </p:txBody>
      </p:sp>
      <p:sp>
        <p:nvSpPr>
          <p:cNvPr id="3" name="Subtitle 2">
            <a:extLst>
              <a:ext uri="{FF2B5EF4-FFF2-40B4-BE49-F238E27FC236}">
                <a16:creationId xmlns:a16="http://schemas.microsoft.com/office/drawing/2014/main" id="{4BECC4AF-A64D-5979-024F-500EB5FFCE4F}"/>
              </a:ext>
            </a:extLst>
          </p:cNvPr>
          <p:cNvSpPr>
            <a:spLocks noGrp="1"/>
          </p:cNvSpPr>
          <p:nvPr>
            <p:ph type="subTitle" idx="1"/>
          </p:nvPr>
        </p:nvSpPr>
        <p:spPr>
          <a:xfrm>
            <a:off x="6562612" y="4019246"/>
            <a:ext cx="5052214" cy="2131918"/>
          </a:xfrm>
        </p:spPr>
        <p:txBody>
          <a:bodyPr>
            <a:normAutofit fontScale="92500" lnSpcReduction="10000"/>
          </a:bodyPr>
          <a:lstStyle/>
          <a:p>
            <a:pPr algn="ctr">
              <a:lnSpc>
                <a:spcPct val="90000"/>
              </a:lnSpc>
            </a:pPr>
            <a:r>
              <a:rPr lang="en-GB" sz="2000" dirty="0">
                <a:latin typeface="Tenorite" panose="00000500000000000000" pitchFamily="2" charset="0"/>
              </a:rPr>
              <a:t>Bachelor’s Thesis Presentation</a:t>
            </a:r>
          </a:p>
          <a:p>
            <a:pPr algn="ctr">
              <a:lnSpc>
                <a:spcPct val="90000"/>
              </a:lnSpc>
            </a:pPr>
            <a:r>
              <a:rPr lang="en-GB" sz="2000" dirty="0">
                <a:latin typeface="Tenorite" panose="00000500000000000000" pitchFamily="2" charset="0"/>
              </a:rPr>
              <a:t>by Chandan R T, IISc UG Physics Major</a:t>
            </a:r>
          </a:p>
          <a:p>
            <a:pPr algn="ctr">
              <a:lnSpc>
                <a:spcPct val="90000"/>
              </a:lnSpc>
            </a:pPr>
            <a:r>
              <a:rPr lang="en-GB" sz="2000" dirty="0">
                <a:latin typeface="Tenorite" panose="00000500000000000000" pitchFamily="2" charset="0"/>
              </a:rPr>
              <a:t>Guided by:</a:t>
            </a:r>
          </a:p>
          <a:p>
            <a:pPr algn="ctr">
              <a:lnSpc>
                <a:spcPct val="90000"/>
              </a:lnSpc>
            </a:pPr>
            <a:r>
              <a:rPr lang="en-GB" sz="2000" dirty="0">
                <a:latin typeface="Tenorite" panose="00000500000000000000" pitchFamily="2" charset="0"/>
              </a:rPr>
              <a:t>Prof. </a:t>
            </a:r>
            <a:r>
              <a:rPr lang="en-GB" sz="2000" dirty="0" err="1">
                <a:latin typeface="Tenorite" panose="00000500000000000000" pitchFamily="2" charset="0"/>
              </a:rPr>
              <a:t>Vishwesha</a:t>
            </a:r>
            <a:r>
              <a:rPr lang="en-GB" sz="2000" dirty="0">
                <a:latin typeface="Tenorite" panose="00000500000000000000" pitchFamily="2" charset="0"/>
              </a:rPr>
              <a:t> </a:t>
            </a:r>
            <a:r>
              <a:rPr lang="en-GB" sz="2000" dirty="0" err="1">
                <a:latin typeface="Tenorite" panose="00000500000000000000" pitchFamily="2" charset="0"/>
              </a:rPr>
              <a:t>Guttal</a:t>
            </a:r>
            <a:r>
              <a:rPr lang="en-GB" sz="2000" dirty="0">
                <a:latin typeface="Tenorite" panose="00000500000000000000" pitchFamily="2" charset="0"/>
              </a:rPr>
              <a:t> (CES, IISc) and</a:t>
            </a:r>
          </a:p>
          <a:p>
            <a:pPr algn="ctr">
              <a:lnSpc>
                <a:spcPct val="90000"/>
              </a:lnSpc>
            </a:pPr>
            <a:r>
              <a:rPr lang="en-GB" sz="2000" dirty="0">
                <a:latin typeface="Tenorite" panose="00000500000000000000" pitchFamily="2" charset="0"/>
              </a:rPr>
              <a:t> Prof. Sriram Ramaswamy (Physics, IISc)</a:t>
            </a:r>
          </a:p>
          <a:p>
            <a:pPr algn="ctr">
              <a:lnSpc>
                <a:spcPct val="90000"/>
              </a:lnSpc>
            </a:pPr>
            <a:endParaRPr lang="en-IN" sz="2000" dirty="0">
              <a:latin typeface="Tenorite" panose="00000500000000000000" pitchFamily="2" charset="0"/>
            </a:endParaRPr>
          </a:p>
        </p:txBody>
      </p:sp>
      <p:pic>
        <p:nvPicPr>
          <p:cNvPr id="18" name="Picture 3" descr="Background pattern&#10;&#10;Description automatically generated">
            <a:extLst>
              <a:ext uri="{FF2B5EF4-FFF2-40B4-BE49-F238E27FC236}">
                <a16:creationId xmlns:a16="http://schemas.microsoft.com/office/drawing/2014/main" id="{5C713B69-CCE7-94BF-CA09-6583C62CE02C}"/>
              </a:ext>
            </a:extLst>
          </p:cNvPr>
          <p:cNvPicPr>
            <a:picLocks noChangeAspect="1"/>
          </p:cNvPicPr>
          <p:nvPr/>
        </p:nvPicPr>
        <p:blipFill rotWithShape="1">
          <a:blip r:embed="rId2"/>
          <a:srcRect l="18669" r="22121" b="-2"/>
          <a:stretch/>
        </p:blipFill>
        <p:spPr>
          <a:xfrm>
            <a:off x="20" y="10"/>
            <a:ext cx="6038037" cy="6857990"/>
          </a:xfrm>
          <a:prstGeom prst="rect">
            <a:avLst/>
          </a:prstGeom>
        </p:spPr>
      </p:pic>
    </p:spTree>
    <p:extLst>
      <p:ext uri="{BB962C8B-B14F-4D97-AF65-F5344CB8AC3E}">
        <p14:creationId xmlns:p14="http://schemas.microsoft.com/office/powerpoint/2010/main" val="877660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353F380B-8684-C4F6-9464-581D4E4C6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25" y="4145399"/>
            <a:ext cx="5084169" cy="1162096"/>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E52587C7-2374-260E-7C66-D3E758AE9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176" y="3109910"/>
            <a:ext cx="2365669" cy="638180"/>
          </a:xfrm>
          <a:prstGeom prst="rect">
            <a:avLst/>
          </a:prstGeom>
        </p:spPr>
      </p:pic>
      <p:pic>
        <p:nvPicPr>
          <p:cNvPr id="8" name="Picture 7" descr="Chart, histogram&#10;&#10;Description automatically generated">
            <a:extLst>
              <a:ext uri="{FF2B5EF4-FFF2-40B4-BE49-F238E27FC236}">
                <a16:creationId xmlns:a16="http://schemas.microsoft.com/office/drawing/2014/main" id="{C4604181-BE65-A119-73FB-B0C060585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609" y="1933877"/>
            <a:ext cx="6569009" cy="4099915"/>
          </a:xfrm>
          <a:prstGeom prst="rect">
            <a:avLst/>
          </a:prstGeom>
        </p:spPr>
      </p:pic>
      <p:sp>
        <p:nvSpPr>
          <p:cNvPr id="10" name="Rectangle 9">
            <a:extLst>
              <a:ext uri="{FF2B5EF4-FFF2-40B4-BE49-F238E27FC236}">
                <a16:creationId xmlns:a16="http://schemas.microsoft.com/office/drawing/2014/main" id="{224F1AD2-659C-D89B-AE1C-16DDDE267CA3}"/>
              </a:ext>
            </a:extLst>
          </p:cNvPr>
          <p:cNvSpPr/>
          <p:nvPr/>
        </p:nvSpPr>
        <p:spPr>
          <a:xfrm>
            <a:off x="-1" y="-1"/>
            <a:ext cx="12192001" cy="1536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latin typeface="Seaford" panose="00000500000000000000" pitchFamily="2" charset="0"/>
              </a:rPr>
              <a:t>Power-law Clustering</a:t>
            </a:r>
            <a:endParaRPr lang="en-IN" sz="6000" dirty="0">
              <a:latin typeface="Seaford" panose="00000500000000000000" pitchFamily="2" charset="0"/>
            </a:endParaRPr>
          </a:p>
        </p:txBody>
      </p:sp>
      <p:cxnSp>
        <p:nvCxnSpPr>
          <p:cNvPr id="14" name="Straight Connector 13">
            <a:extLst>
              <a:ext uri="{FF2B5EF4-FFF2-40B4-BE49-F238E27FC236}">
                <a16:creationId xmlns:a16="http://schemas.microsoft.com/office/drawing/2014/main" id="{7F481D93-49C9-C1FB-06FB-E6CEA03D9CB4}"/>
              </a:ext>
            </a:extLst>
          </p:cNvPr>
          <p:cNvCxnSpPr>
            <a:cxnSpLocks/>
          </p:cNvCxnSpPr>
          <p:nvPr/>
        </p:nvCxnSpPr>
        <p:spPr>
          <a:xfrm flipV="1">
            <a:off x="5392780" y="1933877"/>
            <a:ext cx="0" cy="42123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499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EDF48-28CF-B5AD-0457-3983AD4D03ED}"/>
              </a:ext>
            </a:extLst>
          </p:cNvPr>
          <p:cNvSpPr>
            <a:spLocks noGrp="1"/>
          </p:cNvSpPr>
          <p:nvPr>
            <p:ph type="title"/>
          </p:nvPr>
        </p:nvSpPr>
        <p:spPr>
          <a:xfrm>
            <a:off x="6739128" y="638089"/>
            <a:ext cx="4818888" cy="1476801"/>
          </a:xfrm>
        </p:spPr>
        <p:txBody>
          <a:bodyPr anchor="b">
            <a:normAutofit/>
          </a:bodyPr>
          <a:lstStyle/>
          <a:p>
            <a:r>
              <a:rPr lang="en-GB" sz="6000" dirty="0">
                <a:latin typeface="Seaford" panose="00000500000000000000" pitchFamily="2" charset="0"/>
              </a:rPr>
              <a:t>Percolation</a:t>
            </a:r>
            <a:endParaRPr lang="en-IN" sz="6000" dirty="0">
              <a:latin typeface="Seaford" panose="00000500000000000000" pitchFamily="2" charset="0"/>
            </a:endParaRPr>
          </a:p>
        </p:txBody>
      </p:sp>
      <p:pic>
        <p:nvPicPr>
          <p:cNvPr id="7" name="Picture 6" descr="Qr code&#10;&#10;Description automatically generated">
            <a:extLst>
              <a:ext uri="{FF2B5EF4-FFF2-40B4-BE49-F238E27FC236}">
                <a16:creationId xmlns:a16="http://schemas.microsoft.com/office/drawing/2014/main" id="{AA803677-BFD5-6A88-65D0-B88ED1513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785" y="640080"/>
            <a:ext cx="5279270" cy="5577840"/>
          </a:xfrm>
          <a:prstGeom prst="rect">
            <a:avLst/>
          </a:prstGeom>
        </p:spPr>
      </p:pic>
      <p:sp>
        <p:nvSpPr>
          <p:cNvPr id="1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CC13E4-1B8F-7DFB-02CF-CAD91D1027C4}"/>
              </a:ext>
            </a:extLst>
          </p:cNvPr>
          <p:cNvSpPr>
            <a:spLocks noGrp="1"/>
          </p:cNvSpPr>
          <p:nvPr>
            <p:ph idx="1"/>
          </p:nvPr>
        </p:nvSpPr>
        <p:spPr>
          <a:xfrm>
            <a:off x="6739128" y="2664886"/>
            <a:ext cx="4818888" cy="3550789"/>
          </a:xfrm>
        </p:spPr>
        <p:txBody>
          <a:bodyPr anchor="t">
            <a:normAutofit/>
          </a:bodyPr>
          <a:lstStyle/>
          <a:p>
            <a:r>
              <a:rPr lang="en-GB" dirty="0">
                <a:latin typeface="Tenorite" panose="00000500000000000000" pitchFamily="2" charset="0"/>
                <a:ea typeface="Tahoma" panose="020B0604030504040204" pitchFamily="34" charset="0"/>
                <a:cs typeface="Tahoma" panose="020B0604030504040204" pitchFamily="34" charset="0"/>
              </a:rPr>
              <a:t>Percolation density</a:t>
            </a:r>
          </a:p>
          <a:p>
            <a:r>
              <a:rPr lang="en-GB" dirty="0">
                <a:latin typeface="Tenorite" panose="00000500000000000000" pitchFamily="2" charset="0"/>
                <a:ea typeface="Tahoma" panose="020B0604030504040204" pitchFamily="34" charset="0"/>
                <a:cs typeface="Tahoma" panose="020B0604030504040204" pitchFamily="34" charset="0"/>
              </a:rPr>
              <a:t>Percolation threshold</a:t>
            </a:r>
            <a:endParaRPr lang="en-IN" dirty="0">
              <a:latin typeface="Tenorite" panose="00000500000000000000" pitchFamily="2"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05941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2CC5539-0FF8-B776-EA78-85B17BF3AEC0}"/>
              </a:ext>
            </a:extLst>
          </p:cNvPr>
          <p:cNvSpPr/>
          <p:nvPr/>
        </p:nvSpPr>
        <p:spPr>
          <a:xfrm>
            <a:off x="634730" y="2743654"/>
            <a:ext cx="10922540" cy="1370692"/>
          </a:xfrm>
          <a:prstGeom prst="rect">
            <a:avLst/>
          </a:prstGeom>
          <a:solidFill>
            <a:srgbClr val="11294D">
              <a:alpha val="70000"/>
            </a:srgbClr>
          </a:solidFill>
        </p:spPr>
        <p:style>
          <a:lnRef idx="1">
            <a:schemeClr val="dk1"/>
          </a:lnRef>
          <a:fillRef idx="3">
            <a:schemeClr val="dk1"/>
          </a:fillRef>
          <a:effectRef idx="2">
            <a:schemeClr val="dk1"/>
          </a:effectRef>
          <a:fontRef idx="minor">
            <a:schemeClr val="lt1"/>
          </a:fontRef>
        </p:style>
        <p:txBody>
          <a:bodyPr rtlCol="0" anchor="ctr"/>
          <a:lstStyle/>
          <a:p>
            <a:pPr algn="ctr"/>
            <a:r>
              <a:rPr lang="en-GB" sz="8000" dirty="0">
                <a:latin typeface="Seaford" panose="00000500000000000000" pitchFamily="2" charset="0"/>
              </a:rPr>
              <a:t>Models</a:t>
            </a:r>
            <a:endParaRPr lang="en-IN" sz="8000" dirty="0">
              <a:latin typeface="Seaford" panose="00000500000000000000" pitchFamily="2" charset="0"/>
            </a:endParaRPr>
          </a:p>
        </p:txBody>
      </p:sp>
    </p:spTree>
    <p:extLst>
      <p:ext uri="{BB962C8B-B14F-4D97-AF65-F5344CB8AC3E}">
        <p14:creationId xmlns:p14="http://schemas.microsoft.com/office/powerpoint/2010/main" val="336761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E9F4E-B4A9-89F2-B4CC-924D8E485B28}"/>
              </a:ext>
            </a:extLst>
          </p:cNvPr>
          <p:cNvSpPr>
            <a:spLocks noGrp="1"/>
          </p:cNvSpPr>
          <p:nvPr>
            <p:ph type="title"/>
          </p:nvPr>
        </p:nvSpPr>
        <p:spPr>
          <a:xfrm>
            <a:off x="742950" y="742951"/>
            <a:ext cx="3476625" cy="5346764"/>
          </a:xfrm>
        </p:spPr>
        <p:txBody>
          <a:bodyPr>
            <a:normAutofit/>
          </a:bodyPr>
          <a:lstStyle/>
          <a:p>
            <a:pPr algn="ctr"/>
            <a:r>
              <a:rPr lang="en-GB" sz="4800" dirty="0">
                <a:solidFill>
                  <a:srgbClr val="FFFFFF"/>
                </a:solidFill>
                <a:latin typeface="Seaford" panose="00000500000000000000" pitchFamily="2" charset="0"/>
              </a:rPr>
              <a:t>Tri-critical Directed Percolation</a:t>
            </a:r>
            <a:br>
              <a:rPr lang="en-GB" sz="4800" dirty="0">
                <a:solidFill>
                  <a:srgbClr val="FFFFFF"/>
                </a:solidFill>
                <a:latin typeface="Seaford" panose="00000500000000000000" pitchFamily="2" charset="0"/>
              </a:rPr>
            </a:br>
            <a:r>
              <a:rPr lang="en-GB" sz="4800" dirty="0">
                <a:solidFill>
                  <a:srgbClr val="FFFFFF"/>
                </a:solidFill>
                <a:latin typeface="Seaford" panose="00000500000000000000" pitchFamily="2" charset="0"/>
              </a:rPr>
              <a:t>(TDP)</a:t>
            </a:r>
            <a:endParaRPr lang="en-IN" sz="4800" dirty="0">
              <a:solidFill>
                <a:srgbClr val="FFFFFF"/>
              </a:solidFill>
              <a:latin typeface="Seaford" panose="00000500000000000000" pitchFamily="2" charset="0"/>
            </a:endParaRPr>
          </a:p>
        </p:txBody>
      </p:sp>
      <p:pic>
        <p:nvPicPr>
          <p:cNvPr id="4" name="Picture 3" descr="Diagram&#10;&#10;Description automatically generated">
            <a:extLst>
              <a:ext uri="{FF2B5EF4-FFF2-40B4-BE49-F238E27FC236}">
                <a16:creationId xmlns:a16="http://schemas.microsoft.com/office/drawing/2014/main" id="{F3B989A2-6040-A093-0A6D-CEE8100BF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701" y="742951"/>
            <a:ext cx="7120775" cy="4646305"/>
          </a:xfrm>
          <a:prstGeom prst="rect">
            <a:avLst/>
          </a:prstGeom>
        </p:spPr>
      </p:pic>
      <p:sp>
        <p:nvSpPr>
          <p:cNvPr id="5" name="Rectangle 4">
            <a:extLst>
              <a:ext uri="{FF2B5EF4-FFF2-40B4-BE49-F238E27FC236}">
                <a16:creationId xmlns:a16="http://schemas.microsoft.com/office/drawing/2014/main" id="{F8F62231-9452-1BDD-2957-94F9C14F6D31}"/>
              </a:ext>
            </a:extLst>
          </p:cNvPr>
          <p:cNvSpPr/>
          <p:nvPr/>
        </p:nvSpPr>
        <p:spPr>
          <a:xfrm>
            <a:off x="5307291" y="5585323"/>
            <a:ext cx="6372520" cy="905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enorite" panose="00000500000000000000" pitchFamily="2" charset="0"/>
              </a:rPr>
              <a:t>Sankaran et al: “Clustering and Correlations: Inferring resilience from spatial patterns in ecosystems” </a:t>
            </a:r>
            <a:r>
              <a:rPr lang="en-GB" i="1" dirty="0">
                <a:latin typeface="Tenorite" panose="00000500000000000000" pitchFamily="2" charset="0"/>
              </a:rPr>
              <a:t>Methods in Ecology and Evolution </a:t>
            </a:r>
            <a:r>
              <a:rPr lang="en-GB" dirty="0">
                <a:latin typeface="Tenorite" panose="00000500000000000000" pitchFamily="2" charset="0"/>
              </a:rPr>
              <a:t>(2019)</a:t>
            </a:r>
            <a:endParaRPr lang="en-IN" dirty="0">
              <a:latin typeface="Tenorite" panose="00000500000000000000" pitchFamily="2" charset="0"/>
            </a:endParaRPr>
          </a:p>
        </p:txBody>
      </p:sp>
    </p:spTree>
    <p:extLst>
      <p:ext uri="{BB962C8B-B14F-4D97-AF65-F5344CB8AC3E}">
        <p14:creationId xmlns:p14="http://schemas.microsoft.com/office/powerpoint/2010/main" val="1006599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3A82-F0C7-189F-1A7C-EC9E35A26BA4}"/>
              </a:ext>
            </a:extLst>
          </p:cNvPr>
          <p:cNvSpPr>
            <a:spLocks noGrp="1"/>
          </p:cNvSpPr>
          <p:nvPr>
            <p:ph type="title"/>
          </p:nvPr>
        </p:nvSpPr>
        <p:spPr>
          <a:xfrm>
            <a:off x="0" y="0"/>
            <a:ext cx="12192000" cy="1593411"/>
          </a:xfrm>
          <a:solidFill>
            <a:schemeClr val="bg2">
              <a:lumMod val="25000"/>
            </a:schemeClr>
          </a:solidFill>
        </p:spPr>
        <p:txBody>
          <a:bodyPr>
            <a:normAutofit/>
          </a:bodyPr>
          <a:lstStyle/>
          <a:p>
            <a:pPr algn="ctr"/>
            <a:r>
              <a:rPr lang="en-GB" sz="6000" dirty="0">
                <a:solidFill>
                  <a:schemeClr val="bg1"/>
                </a:solidFill>
                <a:latin typeface="Seaford" panose="00000500000000000000" pitchFamily="2" charset="0"/>
              </a:rPr>
              <a:t>TDP - Phase Transitions</a:t>
            </a:r>
            <a:endParaRPr lang="en-IN" sz="6000" dirty="0">
              <a:solidFill>
                <a:schemeClr val="bg1"/>
              </a:solidFill>
              <a:latin typeface="Seaford" panose="00000500000000000000" pitchFamily="2" charset="0"/>
            </a:endParaRPr>
          </a:p>
        </p:txBody>
      </p:sp>
      <p:pic>
        <p:nvPicPr>
          <p:cNvPr id="5" name="Picture 4" descr="Chart, histogram&#10;&#10;Description automatically generated">
            <a:extLst>
              <a:ext uri="{FF2B5EF4-FFF2-40B4-BE49-F238E27FC236}">
                <a16:creationId xmlns:a16="http://schemas.microsoft.com/office/drawing/2014/main" id="{7DF42142-5724-01AD-10E7-D2F22442D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78003"/>
            <a:ext cx="5852172" cy="4389129"/>
          </a:xfrm>
          <a:prstGeom prst="rect">
            <a:avLst/>
          </a:prstGeom>
        </p:spPr>
      </p:pic>
      <p:pic>
        <p:nvPicPr>
          <p:cNvPr id="7" name="Picture 6" descr="Chart&#10;&#10;Description automatically generated">
            <a:extLst>
              <a:ext uri="{FF2B5EF4-FFF2-40B4-BE49-F238E27FC236}">
                <a16:creationId xmlns:a16="http://schemas.microsoft.com/office/drawing/2014/main" id="{00402859-B55D-EEE1-0F80-373BA365D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28" y="1978003"/>
            <a:ext cx="5852172" cy="4389129"/>
          </a:xfrm>
          <a:prstGeom prst="rect">
            <a:avLst/>
          </a:prstGeom>
        </p:spPr>
      </p:pic>
    </p:spTree>
    <p:extLst>
      <p:ext uri="{BB962C8B-B14F-4D97-AF65-F5344CB8AC3E}">
        <p14:creationId xmlns:p14="http://schemas.microsoft.com/office/powerpoint/2010/main" val="85571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AF0B-74A4-14F7-90E6-B97C90CB63C5}"/>
              </a:ext>
            </a:extLst>
          </p:cNvPr>
          <p:cNvSpPr>
            <a:spLocks noGrp="1"/>
          </p:cNvSpPr>
          <p:nvPr>
            <p:ph type="title"/>
          </p:nvPr>
        </p:nvSpPr>
        <p:spPr>
          <a:xfrm>
            <a:off x="0" y="1"/>
            <a:ext cx="12192000" cy="1690688"/>
          </a:xfrm>
          <a:solidFill>
            <a:schemeClr val="bg2">
              <a:lumMod val="25000"/>
            </a:schemeClr>
          </a:solidFill>
        </p:spPr>
        <p:txBody>
          <a:bodyPr>
            <a:normAutofit/>
          </a:bodyPr>
          <a:lstStyle/>
          <a:p>
            <a:pPr algn="ctr"/>
            <a:r>
              <a:rPr lang="en-GB" sz="6000" dirty="0">
                <a:solidFill>
                  <a:schemeClr val="bg1"/>
                </a:solidFill>
                <a:latin typeface="Seaford" panose="00000500000000000000" pitchFamily="2" charset="0"/>
              </a:rPr>
              <a:t>TDP – Percolation Transitions</a:t>
            </a:r>
            <a:endParaRPr lang="en-IN" sz="6000" dirty="0">
              <a:solidFill>
                <a:schemeClr val="bg1"/>
              </a:solidFill>
              <a:latin typeface="Seaford" panose="00000500000000000000" pitchFamily="2" charset="0"/>
            </a:endParaRPr>
          </a:p>
        </p:txBody>
      </p:sp>
      <p:pic>
        <p:nvPicPr>
          <p:cNvPr id="5" name="Picture 4" descr="Diagram&#10;&#10;Description automatically generated">
            <a:extLst>
              <a:ext uri="{FF2B5EF4-FFF2-40B4-BE49-F238E27FC236}">
                <a16:creationId xmlns:a16="http://schemas.microsoft.com/office/drawing/2014/main" id="{64D3E572-FB3E-7CCF-5BA1-4C57B5721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95" y="1690689"/>
            <a:ext cx="6826410" cy="5119808"/>
          </a:xfrm>
          <a:prstGeom prst="rect">
            <a:avLst/>
          </a:prstGeom>
        </p:spPr>
      </p:pic>
    </p:spTree>
    <p:extLst>
      <p:ext uri="{BB962C8B-B14F-4D97-AF65-F5344CB8AC3E}">
        <p14:creationId xmlns:p14="http://schemas.microsoft.com/office/powerpoint/2010/main" val="1735812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9F48D-36BC-8F8A-3448-9822128724D4}"/>
              </a:ext>
            </a:extLst>
          </p:cNvPr>
          <p:cNvSpPr>
            <a:spLocks noGrp="1"/>
          </p:cNvSpPr>
          <p:nvPr>
            <p:ph type="title"/>
          </p:nvPr>
        </p:nvSpPr>
        <p:spPr>
          <a:xfrm>
            <a:off x="0" y="1"/>
            <a:ext cx="12192000" cy="1690688"/>
          </a:xfrm>
          <a:solidFill>
            <a:srgbClr val="002060"/>
          </a:solidFill>
        </p:spPr>
        <p:txBody>
          <a:bodyPr>
            <a:normAutofit/>
          </a:bodyPr>
          <a:lstStyle/>
          <a:p>
            <a:pPr algn="ctr"/>
            <a:r>
              <a:rPr lang="en-GB" sz="6000" dirty="0">
                <a:solidFill>
                  <a:schemeClr val="bg1"/>
                </a:solidFill>
                <a:latin typeface="Seaford" panose="00000500000000000000" pitchFamily="2" charset="0"/>
              </a:rPr>
              <a:t>Scanlon’s Model</a:t>
            </a:r>
            <a:endParaRPr lang="en-IN" sz="6000" dirty="0">
              <a:solidFill>
                <a:schemeClr val="bg1"/>
              </a:solidFill>
              <a:latin typeface="Seaford" panose="00000500000000000000" pitchFamily="2" charset="0"/>
            </a:endParaRPr>
          </a:p>
        </p:txBody>
      </p:sp>
      <p:pic>
        <p:nvPicPr>
          <p:cNvPr id="4" name="Picture 3" descr="Text, letter&#10;&#10;Description automatically generated">
            <a:extLst>
              <a:ext uri="{FF2B5EF4-FFF2-40B4-BE49-F238E27FC236}">
                <a16:creationId xmlns:a16="http://schemas.microsoft.com/office/drawing/2014/main" id="{C5386DF1-2AC8-52AC-E5C2-B16C8BC79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15" y="2076555"/>
            <a:ext cx="5793385" cy="3610634"/>
          </a:xfrm>
          <a:prstGeom prst="rect">
            <a:avLst/>
          </a:prstGeom>
        </p:spPr>
      </p:pic>
      <p:pic>
        <p:nvPicPr>
          <p:cNvPr id="5" name="Picture 4" descr="Chart, line chart&#10;&#10;Description automatically generated">
            <a:extLst>
              <a:ext uri="{FF2B5EF4-FFF2-40B4-BE49-F238E27FC236}">
                <a16:creationId xmlns:a16="http://schemas.microsoft.com/office/drawing/2014/main" id="{D60DB744-D5DA-CBCE-59F9-1F34B0F79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213" y="1690689"/>
            <a:ext cx="5852172" cy="4389129"/>
          </a:xfrm>
          <a:prstGeom prst="rect">
            <a:avLst/>
          </a:prstGeom>
        </p:spPr>
      </p:pic>
      <p:sp>
        <p:nvSpPr>
          <p:cNvPr id="7" name="Rectangle 6">
            <a:extLst>
              <a:ext uri="{FF2B5EF4-FFF2-40B4-BE49-F238E27FC236}">
                <a16:creationId xmlns:a16="http://schemas.microsoft.com/office/drawing/2014/main" id="{89D11236-B8FF-5ABC-70C6-10C66A3823C5}"/>
              </a:ext>
            </a:extLst>
          </p:cNvPr>
          <p:cNvSpPr/>
          <p:nvPr/>
        </p:nvSpPr>
        <p:spPr>
          <a:xfrm>
            <a:off x="792767" y="6277147"/>
            <a:ext cx="10488891" cy="377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enorite" panose="00000500000000000000" pitchFamily="2" charset="0"/>
              </a:rPr>
              <a:t>Scanlon et al: “Positive feedbacks promote power-law clustering of Kalahari vegetation” </a:t>
            </a:r>
            <a:r>
              <a:rPr lang="en-GB" i="1" dirty="0">
                <a:latin typeface="Tenorite" panose="00000500000000000000" pitchFamily="2" charset="0"/>
              </a:rPr>
              <a:t>Nature </a:t>
            </a:r>
            <a:r>
              <a:rPr lang="en-GB" dirty="0">
                <a:latin typeface="Tenorite" panose="00000500000000000000" pitchFamily="2" charset="0"/>
              </a:rPr>
              <a:t>(2007)</a:t>
            </a:r>
            <a:endParaRPr lang="en-IN" dirty="0">
              <a:latin typeface="Tenorite" panose="00000500000000000000" pitchFamily="2" charset="0"/>
            </a:endParaRPr>
          </a:p>
        </p:txBody>
      </p:sp>
    </p:spTree>
    <p:extLst>
      <p:ext uri="{BB962C8B-B14F-4D97-AF65-F5344CB8AC3E}">
        <p14:creationId xmlns:p14="http://schemas.microsoft.com/office/powerpoint/2010/main" val="1536742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C6F5-DB35-B3F9-EFFE-826AB3043E47}"/>
              </a:ext>
            </a:extLst>
          </p:cNvPr>
          <p:cNvSpPr>
            <a:spLocks noGrp="1"/>
          </p:cNvSpPr>
          <p:nvPr>
            <p:ph type="title"/>
          </p:nvPr>
        </p:nvSpPr>
        <p:spPr>
          <a:xfrm>
            <a:off x="0" y="1"/>
            <a:ext cx="12192000" cy="1690688"/>
          </a:xfrm>
          <a:solidFill>
            <a:srgbClr val="00B050"/>
          </a:solidFill>
        </p:spPr>
        <p:txBody>
          <a:bodyPr>
            <a:normAutofit/>
          </a:bodyPr>
          <a:lstStyle/>
          <a:p>
            <a:pPr algn="ctr"/>
            <a:r>
              <a:rPr lang="en-GB" sz="6000" dirty="0">
                <a:solidFill>
                  <a:schemeClr val="bg1"/>
                </a:solidFill>
                <a:latin typeface="Seaford" panose="00000500000000000000" pitchFamily="2" charset="0"/>
              </a:rPr>
              <a:t>Dynamic Null Model</a:t>
            </a:r>
            <a:endParaRPr lang="en-IN" sz="6000" dirty="0">
              <a:solidFill>
                <a:schemeClr val="bg1"/>
              </a:solidFill>
              <a:latin typeface="Seaford" panose="00000500000000000000" pitchFamily="2" charset="0"/>
            </a:endParaRPr>
          </a:p>
        </p:txBody>
      </p:sp>
      <p:pic>
        <p:nvPicPr>
          <p:cNvPr id="4" name="Picture 3" descr="Diagram&#10;&#10;Description automatically generated">
            <a:extLst>
              <a:ext uri="{FF2B5EF4-FFF2-40B4-BE49-F238E27FC236}">
                <a16:creationId xmlns:a16="http://schemas.microsoft.com/office/drawing/2014/main" id="{7F06C9CE-2F4C-AD78-D906-ADDC11F94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63" y="2832691"/>
            <a:ext cx="3690933" cy="2374785"/>
          </a:xfrm>
          <a:prstGeom prst="rect">
            <a:avLst/>
          </a:prstGeom>
        </p:spPr>
      </p:pic>
      <p:pic>
        <p:nvPicPr>
          <p:cNvPr id="6" name="Picture 5" descr="Chart&#10;&#10;Description automatically generated">
            <a:extLst>
              <a:ext uri="{FF2B5EF4-FFF2-40B4-BE49-F238E27FC236}">
                <a16:creationId xmlns:a16="http://schemas.microsoft.com/office/drawing/2014/main" id="{B8E3E672-E52E-56B4-786D-7B8756CBF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14920"/>
            <a:ext cx="5852172" cy="4389129"/>
          </a:xfrm>
          <a:prstGeom prst="rect">
            <a:avLst/>
          </a:prstGeom>
        </p:spPr>
      </p:pic>
      <p:sp>
        <p:nvSpPr>
          <p:cNvPr id="7" name="Rectangle 6">
            <a:extLst>
              <a:ext uri="{FF2B5EF4-FFF2-40B4-BE49-F238E27FC236}">
                <a16:creationId xmlns:a16="http://schemas.microsoft.com/office/drawing/2014/main" id="{5FC789E7-8308-7BD5-4F4D-C5FAF7711717}"/>
              </a:ext>
            </a:extLst>
          </p:cNvPr>
          <p:cNvSpPr/>
          <p:nvPr/>
        </p:nvSpPr>
        <p:spPr>
          <a:xfrm>
            <a:off x="2441492" y="6128280"/>
            <a:ext cx="7309016" cy="564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Tenorite" panose="00000500000000000000" pitchFamily="2" charset="0"/>
              </a:rPr>
              <a:t>Kefi</a:t>
            </a:r>
            <a:r>
              <a:rPr lang="en-GB" dirty="0">
                <a:latin typeface="Tenorite" panose="00000500000000000000" pitchFamily="2" charset="0"/>
              </a:rPr>
              <a:t> et al: “Robust scaling in ecosystems and the meltdown of patch size distributions before extinction” </a:t>
            </a:r>
            <a:r>
              <a:rPr lang="en-GB" i="1" dirty="0">
                <a:latin typeface="Tenorite" panose="00000500000000000000" pitchFamily="2" charset="0"/>
              </a:rPr>
              <a:t>Ecology Letters </a:t>
            </a:r>
            <a:r>
              <a:rPr lang="en-GB" dirty="0">
                <a:latin typeface="Tenorite" panose="00000500000000000000" pitchFamily="2" charset="0"/>
              </a:rPr>
              <a:t>(2011)</a:t>
            </a:r>
            <a:endParaRPr lang="en-IN" dirty="0">
              <a:latin typeface="Tenorite" panose="00000500000000000000" pitchFamily="2" charset="0"/>
            </a:endParaRPr>
          </a:p>
        </p:txBody>
      </p:sp>
    </p:spTree>
    <p:extLst>
      <p:ext uri="{BB962C8B-B14F-4D97-AF65-F5344CB8AC3E}">
        <p14:creationId xmlns:p14="http://schemas.microsoft.com/office/powerpoint/2010/main" val="427046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8C03-333E-D4D4-10AB-B3043CF27C9E}"/>
              </a:ext>
            </a:extLst>
          </p:cNvPr>
          <p:cNvSpPr>
            <a:spLocks noGrp="1"/>
          </p:cNvSpPr>
          <p:nvPr>
            <p:ph type="title"/>
          </p:nvPr>
        </p:nvSpPr>
        <p:spPr>
          <a:xfrm>
            <a:off x="838200" y="2766218"/>
            <a:ext cx="10515600" cy="1325563"/>
          </a:xfrm>
          <a:solidFill>
            <a:srgbClr val="100F0C">
              <a:alpha val="51000"/>
            </a:srgbClr>
          </a:solidFill>
        </p:spPr>
        <p:txBody>
          <a:bodyPr>
            <a:normAutofit/>
          </a:bodyPr>
          <a:lstStyle/>
          <a:p>
            <a:pPr algn="ctr"/>
            <a:r>
              <a:rPr lang="en-GB" sz="8000" dirty="0">
                <a:solidFill>
                  <a:schemeClr val="bg1"/>
                </a:solidFill>
                <a:latin typeface="Seaford" panose="00000500000000000000" pitchFamily="2" charset="0"/>
              </a:rPr>
              <a:t>Methods</a:t>
            </a:r>
            <a:endParaRPr lang="en-IN" sz="8000" dirty="0">
              <a:solidFill>
                <a:schemeClr val="bg1"/>
              </a:solidFill>
              <a:latin typeface="Seaford" panose="00000500000000000000" pitchFamily="2" charset="0"/>
            </a:endParaRPr>
          </a:p>
        </p:txBody>
      </p:sp>
    </p:spTree>
    <p:extLst>
      <p:ext uri="{BB962C8B-B14F-4D97-AF65-F5344CB8AC3E}">
        <p14:creationId xmlns:p14="http://schemas.microsoft.com/office/powerpoint/2010/main" val="371534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58D29-324C-A76D-32CB-5FC1B49ACDD3}"/>
              </a:ext>
            </a:extLst>
          </p:cNvPr>
          <p:cNvSpPr>
            <a:spLocks noGrp="1"/>
          </p:cNvSpPr>
          <p:nvPr>
            <p:ph type="title"/>
          </p:nvPr>
        </p:nvSpPr>
        <p:spPr>
          <a:xfrm>
            <a:off x="6739128" y="638089"/>
            <a:ext cx="4818888" cy="1476801"/>
          </a:xfrm>
        </p:spPr>
        <p:txBody>
          <a:bodyPr vert="horz" lIns="91440" tIns="45720" rIns="91440" bIns="45720" rtlCol="0" anchor="b">
            <a:normAutofit/>
          </a:bodyPr>
          <a:lstStyle/>
          <a:p>
            <a:pPr algn="ctr"/>
            <a:r>
              <a:rPr lang="en-US" sz="4800" kern="1200" dirty="0">
                <a:solidFill>
                  <a:schemeClr val="tx1"/>
                </a:solidFill>
                <a:latin typeface="Seaford" panose="00000500000000000000" pitchFamily="2" charset="0"/>
              </a:rPr>
              <a:t>Cluster Tracking Algorithm</a:t>
            </a:r>
          </a:p>
        </p:txBody>
      </p:sp>
      <p:pic>
        <p:nvPicPr>
          <p:cNvPr id="5" name="Picture 4" descr="A screenshot of a game&#10;&#10;Description automatically generated with medium confidence">
            <a:extLst>
              <a:ext uri="{FF2B5EF4-FFF2-40B4-BE49-F238E27FC236}">
                <a16:creationId xmlns:a16="http://schemas.microsoft.com/office/drawing/2014/main" id="{5EA9945E-9673-A987-1B6F-A9DC7EE4B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2920"/>
            <a:ext cx="6292381" cy="3372159"/>
          </a:xfrm>
          <a:prstGeom prst="rect">
            <a:avLst/>
          </a:prstGeom>
        </p:spPr>
      </p:pic>
      <p:sp>
        <p:nvSpPr>
          <p:cNvPr id="2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extBox 5">
            <a:extLst>
              <a:ext uri="{FF2B5EF4-FFF2-40B4-BE49-F238E27FC236}">
                <a16:creationId xmlns:a16="http://schemas.microsoft.com/office/drawing/2014/main" id="{26F75B37-5E97-8D24-DAF6-465677621F7E}"/>
              </a:ext>
            </a:extLst>
          </p:cNvPr>
          <p:cNvGraphicFramePr/>
          <p:nvPr>
            <p:extLst>
              <p:ext uri="{D42A27DB-BD31-4B8C-83A1-F6EECF244321}">
                <p14:modId xmlns:p14="http://schemas.microsoft.com/office/powerpoint/2010/main" val="4197403461"/>
              </p:ext>
            </p:extLst>
          </p:nvPr>
        </p:nvGraphicFramePr>
        <p:xfrm>
          <a:off x="6739128" y="2664886"/>
          <a:ext cx="4818888" cy="3550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41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3">
            <a:extLst>
              <a:ext uri="{FF2B5EF4-FFF2-40B4-BE49-F238E27FC236}">
                <a16:creationId xmlns:a16="http://schemas.microsoft.com/office/drawing/2014/main" id="{3B435130-4B64-D91F-FB22-17F31950F1AB}"/>
              </a:ext>
            </a:extLst>
          </p:cNvPr>
          <p:cNvPicPr>
            <a:picLocks noChangeAspect="1"/>
          </p:cNvPicPr>
          <p:nvPr/>
        </p:nvPicPr>
        <p:blipFill rotWithShape="1">
          <a:blip r:embed="rId2"/>
          <a:srcRect b="14773"/>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E0454-8A02-1A21-8D78-553BC75F044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8000" dirty="0">
                <a:solidFill>
                  <a:srgbClr val="FFFFFF"/>
                </a:solidFill>
                <a:latin typeface="Seaford" panose="00000500000000000000" pitchFamily="2" charset="0"/>
              </a:rPr>
              <a:t>Background</a:t>
            </a:r>
          </a:p>
        </p:txBody>
      </p:sp>
    </p:spTree>
    <p:extLst>
      <p:ext uri="{BB962C8B-B14F-4D97-AF65-F5344CB8AC3E}">
        <p14:creationId xmlns:p14="http://schemas.microsoft.com/office/powerpoint/2010/main" val="3220853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5326-8637-A48B-FE24-A52DBB16DA69}"/>
              </a:ext>
            </a:extLst>
          </p:cNvPr>
          <p:cNvSpPr>
            <a:spLocks noGrp="1"/>
          </p:cNvSpPr>
          <p:nvPr>
            <p:ph type="title"/>
          </p:nvPr>
        </p:nvSpPr>
        <p:spPr>
          <a:xfrm>
            <a:off x="0" y="1"/>
            <a:ext cx="12192000" cy="1690688"/>
          </a:xfrm>
          <a:solidFill>
            <a:schemeClr val="accent5"/>
          </a:solidFill>
        </p:spPr>
        <p:txBody>
          <a:bodyPr>
            <a:normAutofit/>
          </a:bodyPr>
          <a:lstStyle/>
          <a:p>
            <a:pPr algn="ctr"/>
            <a:r>
              <a:rPr lang="en-GB" sz="6000" dirty="0">
                <a:solidFill>
                  <a:schemeClr val="bg1"/>
                </a:solidFill>
                <a:latin typeface="Seaford" panose="00000500000000000000" pitchFamily="2" charset="0"/>
              </a:rPr>
              <a:t>Cluster Growth</a:t>
            </a:r>
            <a:endParaRPr lang="en-IN" sz="6000" dirty="0">
              <a:solidFill>
                <a:schemeClr val="bg1"/>
              </a:solidFill>
              <a:latin typeface="Seaford" panose="00000500000000000000" pitchFamily="2" charset="0"/>
            </a:endParaRPr>
          </a:p>
        </p:txBody>
      </p:sp>
      <p:pic>
        <p:nvPicPr>
          <p:cNvPr id="4" name="Picture 3" descr="Logo&#10;&#10;Description automatically generated">
            <a:extLst>
              <a:ext uri="{FF2B5EF4-FFF2-40B4-BE49-F238E27FC236}">
                <a16:creationId xmlns:a16="http://schemas.microsoft.com/office/drawing/2014/main" id="{5F17EC56-345C-D23A-700F-D3489987A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15" y="2304779"/>
            <a:ext cx="6934860" cy="3516267"/>
          </a:xfrm>
          <a:prstGeom prst="rect">
            <a:avLst/>
          </a:prstGeom>
        </p:spPr>
      </p:pic>
      <p:sp>
        <p:nvSpPr>
          <p:cNvPr id="5" name="TextBox 4">
            <a:extLst>
              <a:ext uri="{FF2B5EF4-FFF2-40B4-BE49-F238E27FC236}">
                <a16:creationId xmlns:a16="http://schemas.microsoft.com/office/drawing/2014/main" id="{31FA9E10-EC12-BD84-CD0B-D3EFDB90198A}"/>
              </a:ext>
            </a:extLst>
          </p:cNvPr>
          <p:cNvSpPr txBox="1"/>
          <p:nvPr/>
        </p:nvSpPr>
        <p:spPr>
          <a:xfrm>
            <a:off x="8482294" y="3107274"/>
            <a:ext cx="3091991" cy="2062103"/>
          </a:xfrm>
          <a:prstGeom prst="rect">
            <a:avLst/>
          </a:prstGeom>
          <a:noFill/>
        </p:spPr>
        <p:txBody>
          <a:bodyPr wrap="square" rtlCol="0">
            <a:spAutoFit/>
          </a:bodyPr>
          <a:lstStyle/>
          <a:p>
            <a:r>
              <a:rPr lang="en-GB" sz="3200" dirty="0">
                <a:latin typeface="Tenorite" panose="00000500000000000000" pitchFamily="2" charset="0"/>
              </a:rPr>
              <a:t>Program output:</a:t>
            </a:r>
          </a:p>
          <a:p>
            <a:pPr marL="285750" indent="-285750">
              <a:buFont typeface="Arial" panose="020B0604020202020204" pitchFamily="34" charset="0"/>
              <a:buChar char="•"/>
            </a:pPr>
            <a:r>
              <a:rPr lang="en-GB" sz="3200" dirty="0">
                <a:latin typeface="Tenorite" panose="00000500000000000000" pitchFamily="2" charset="0"/>
              </a:rPr>
              <a:t>Type: growth</a:t>
            </a:r>
          </a:p>
          <a:p>
            <a:pPr marL="285750" indent="-285750">
              <a:buFont typeface="Arial" panose="020B0604020202020204" pitchFamily="34" charset="0"/>
              <a:buChar char="•"/>
            </a:pPr>
            <a:r>
              <a:rPr lang="en-GB" sz="3200" dirty="0">
                <a:latin typeface="Tenorite" panose="00000500000000000000" pitchFamily="2" charset="0"/>
              </a:rPr>
              <a:t>Size: 4</a:t>
            </a:r>
          </a:p>
          <a:p>
            <a:pPr marL="285750" indent="-285750">
              <a:buFont typeface="Arial" panose="020B0604020202020204" pitchFamily="34" charset="0"/>
              <a:buChar char="•"/>
            </a:pPr>
            <a:r>
              <a:rPr lang="en-GB" sz="3200" dirty="0">
                <a:latin typeface="Tenorite" panose="00000500000000000000" pitchFamily="2" charset="0"/>
              </a:rPr>
              <a:t>Change: +1</a:t>
            </a:r>
            <a:endParaRPr lang="en-IN" sz="3200" dirty="0">
              <a:latin typeface="Tenorite" panose="00000500000000000000" pitchFamily="2" charset="0"/>
            </a:endParaRPr>
          </a:p>
        </p:txBody>
      </p:sp>
    </p:spTree>
    <p:extLst>
      <p:ext uri="{BB962C8B-B14F-4D97-AF65-F5344CB8AC3E}">
        <p14:creationId xmlns:p14="http://schemas.microsoft.com/office/powerpoint/2010/main" val="1056688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5326-8637-A48B-FE24-A52DBB16DA69}"/>
              </a:ext>
            </a:extLst>
          </p:cNvPr>
          <p:cNvSpPr>
            <a:spLocks noGrp="1"/>
          </p:cNvSpPr>
          <p:nvPr>
            <p:ph type="title"/>
          </p:nvPr>
        </p:nvSpPr>
        <p:spPr>
          <a:xfrm>
            <a:off x="0" y="1"/>
            <a:ext cx="12192000" cy="1690688"/>
          </a:xfrm>
          <a:solidFill>
            <a:schemeClr val="accent5"/>
          </a:solidFill>
        </p:spPr>
        <p:txBody>
          <a:bodyPr>
            <a:normAutofit/>
          </a:bodyPr>
          <a:lstStyle/>
          <a:p>
            <a:pPr algn="ctr"/>
            <a:r>
              <a:rPr lang="en-GB" sz="6000" dirty="0">
                <a:solidFill>
                  <a:schemeClr val="bg1"/>
                </a:solidFill>
                <a:latin typeface="Seaford" panose="00000500000000000000" pitchFamily="2" charset="0"/>
              </a:rPr>
              <a:t>Cluster Decay</a:t>
            </a:r>
            <a:endParaRPr lang="en-IN" sz="6000" dirty="0">
              <a:solidFill>
                <a:schemeClr val="bg1"/>
              </a:solidFill>
              <a:latin typeface="Seaford" panose="00000500000000000000" pitchFamily="2" charset="0"/>
            </a:endParaRPr>
          </a:p>
        </p:txBody>
      </p:sp>
      <p:sp>
        <p:nvSpPr>
          <p:cNvPr id="5" name="TextBox 4">
            <a:extLst>
              <a:ext uri="{FF2B5EF4-FFF2-40B4-BE49-F238E27FC236}">
                <a16:creationId xmlns:a16="http://schemas.microsoft.com/office/drawing/2014/main" id="{31FA9E10-EC12-BD84-CD0B-D3EFDB90198A}"/>
              </a:ext>
            </a:extLst>
          </p:cNvPr>
          <p:cNvSpPr txBox="1"/>
          <p:nvPr/>
        </p:nvSpPr>
        <p:spPr>
          <a:xfrm>
            <a:off x="8724352" y="3210915"/>
            <a:ext cx="3091991" cy="2062103"/>
          </a:xfrm>
          <a:prstGeom prst="rect">
            <a:avLst/>
          </a:prstGeom>
          <a:noFill/>
        </p:spPr>
        <p:txBody>
          <a:bodyPr wrap="square" rtlCol="0">
            <a:spAutoFit/>
          </a:bodyPr>
          <a:lstStyle/>
          <a:p>
            <a:r>
              <a:rPr lang="en-GB" sz="3200" dirty="0">
                <a:latin typeface="Tenorite" panose="00000500000000000000" pitchFamily="2" charset="0"/>
              </a:rPr>
              <a:t>Program output:</a:t>
            </a:r>
          </a:p>
          <a:p>
            <a:pPr marL="285750" indent="-285750">
              <a:buFont typeface="Arial" panose="020B0604020202020204" pitchFamily="34" charset="0"/>
              <a:buChar char="•"/>
            </a:pPr>
            <a:r>
              <a:rPr lang="en-GB" sz="3200" dirty="0">
                <a:latin typeface="Tenorite" panose="00000500000000000000" pitchFamily="2" charset="0"/>
              </a:rPr>
              <a:t>Type: decay</a:t>
            </a:r>
          </a:p>
          <a:p>
            <a:pPr marL="285750" indent="-285750">
              <a:buFont typeface="Arial" panose="020B0604020202020204" pitchFamily="34" charset="0"/>
              <a:buChar char="•"/>
            </a:pPr>
            <a:r>
              <a:rPr lang="en-GB" sz="3200" dirty="0">
                <a:latin typeface="Tenorite" panose="00000500000000000000" pitchFamily="2" charset="0"/>
              </a:rPr>
              <a:t>Size: 4</a:t>
            </a:r>
          </a:p>
          <a:p>
            <a:pPr marL="285750" indent="-285750">
              <a:buFont typeface="Arial" panose="020B0604020202020204" pitchFamily="34" charset="0"/>
              <a:buChar char="•"/>
            </a:pPr>
            <a:r>
              <a:rPr lang="en-GB" sz="3200" dirty="0">
                <a:latin typeface="Tenorite" panose="00000500000000000000" pitchFamily="2" charset="0"/>
              </a:rPr>
              <a:t>Change: -1</a:t>
            </a:r>
            <a:endParaRPr lang="en-IN" sz="3200" dirty="0">
              <a:latin typeface="Tenorite" panose="00000500000000000000" pitchFamily="2" charset="0"/>
            </a:endParaRPr>
          </a:p>
        </p:txBody>
      </p:sp>
      <p:pic>
        <p:nvPicPr>
          <p:cNvPr id="6" name="Picture 5" descr="Logo&#10;&#10;Description automatically generated">
            <a:extLst>
              <a:ext uri="{FF2B5EF4-FFF2-40B4-BE49-F238E27FC236}">
                <a16:creationId xmlns:a16="http://schemas.microsoft.com/office/drawing/2014/main" id="{949F340B-A65E-CB5D-EC71-6E7EE40F3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13" y="2394219"/>
            <a:ext cx="7288335" cy="3695494"/>
          </a:xfrm>
          <a:prstGeom prst="rect">
            <a:avLst/>
          </a:prstGeom>
        </p:spPr>
      </p:pic>
    </p:spTree>
    <p:extLst>
      <p:ext uri="{BB962C8B-B14F-4D97-AF65-F5344CB8AC3E}">
        <p14:creationId xmlns:p14="http://schemas.microsoft.com/office/powerpoint/2010/main" val="832030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5326-8637-A48B-FE24-A52DBB16DA69}"/>
              </a:ext>
            </a:extLst>
          </p:cNvPr>
          <p:cNvSpPr>
            <a:spLocks noGrp="1"/>
          </p:cNvSpPr>
          <p:nvPr>
            <p:ph type="title"/>
          </p:nvPr>
        </p:nvSpPr>
        <p:spPr>
          <a:xfrm>
            <a:off x="0" y="1"/>
            <a:ext cx="12192000" cy="1690688"/>
          </a:xfrm>
          <a:solidFill>
            <a:schemeClr val="accent5"/>
          </a:solidFill>
        </p:spPr>
        <p:txBody>
          <a:bodyPr>
            <a:normAutofit/>
          </a:bodyPr>
          <a:lstStyle/>
          <a:p>
            <a:pPr algn="ctr"/>
            <a:r>
              <a:rPr lang="en-GB" sz="6000" dirty="0">
                <a:solidFill>
                  <a:schemeClr val="bg1"/>
                </a:solidFill>
                <a:latin typeface="Seaford" panose="00000500000000000000" pitchFamily="2" charset="0"/>
              </a:rPr>
              <a:t>Cluster Merge</a:t>
            </a:r>
            <a:endParaRPr lang="en-IN" sz="6000" dirty="0">
              <a:solidFill>
                <a:schemeClr val="bg1"/>
              </a:solidFill>
              <a:latin typeface="Seaford" panose="00000500000000000000" pitchFamily="2" charset="0"/>
            </a:endParaRPr>
          </a:p>
        </p:txBody>
      </p:sp>
      <p:sp>
        <p:nvSpPr>
          <p:cNvPr id="5" name="TextBox 4">
            <a:extLst>
              <a:ext uri="{FF2B5EF4-FFF2-40B4-BE49-F238E27FC236}">
                <a16:creationId xmlns:a16="http://schemas.microsoft.com/office/drawing/2014/main" id="{31FA9E10-EC12-BD84-CD0B-D3EFDB90198A}"/>
              </a:ext>
            </a:extLst>
          </p:cNvPr>
          <p:cNvSpPr txBox="1"/>
          <p:nvPr/>
        </p:nvSpPr>
        <p:spPr>
          <a:xfrm>
            <a:off x="8035566" y="3050718"/>
            <a:ext cx="3804500" cy="2554545"/>
          </a:xfrm>
          <a:prstGeom prst="rect">
            <a:avLst/>
          </a:prstGeom>
          <a:noFill/>
        </p:spPr>
        <p:txBody>
          <a:bodyPr wrap="square" rtlCol="0">
            <a:spAutoFit/>
          </a:bodyPr>
          <a:lstStyle/>
          <a:p>
            <a:r>
              <a:rPr lang="en-GB" sz="3200" dirty="0">
                <a:latin typeface="Tenorite" panose="00000500000000000000" pitchFamily="2" charset="0"/>
              </a:rPr>
              <a:t>Program output:</a:t>
            </a:r>
          </a:p>
          <a:p>
            <a:pPr marL="285750" indent="-285750">
              <a:buFont typeface="Arial" panose="020B0604020202020204" pitchFamily="34" charset="0"/>
              <a:buChar char="•"/>
            </a:pPr>
            <a:r>
              <a:rPr lang="en-GB" sz="3200" dirty="0">
                <a:latin typeface="Tenorite" panose="00000500000000000000" pitchFamily="2" charset="0"/>
              </a:rPr>
              <a:t>Type: merge</a:t>
            </a:r>
          </a:p>
          <a:p>
            <a:pPr marL="285750" indent="-285750">
              <a:buFont typeface="Arial" panose="020B0604020202020204" pitchFamily="34" charset="0"/>
              <a:buChar char="•"/>
            </a:pPr>
            <a:r>
              <a:rPr lang="en-GB" sz="3200" dirty="0">
                <a:latin typeface="Tenorite" panose="00000500000000000000" pitchFamily="2" charset="0"/>
              </a:rPr>
              <a:t>Initial sizes: 3, 2, 2</a:t>
            </a:r>
          </a:p>
          <a:p>
            <a:pPr marL="285750" indent="-285750">
              <a:buFont typeface="Arial" panose="020B0604020202020204" pitchFamily="34" charset="0"/>
              <a:buChar char="•"/>
            </a:pPr>
            <a:r>
              <a:rPr lang="en-GB" sz="3200" dirty="0">
                <a:latin typeface="Tenorite" panose="00000500000000000000" pitchFamily="2" charset="0"/>
              </a:rPr>
              <a:t>Final size: 8</a:t>
            </a:r>
          </a:p>
          <a:p>
            <a:pPr marL="285750" indent="-285750">
              <a:buFont typeface="Arial" panose="020B0604020202020204" pitchFamily="34" charset="0"/>
              <a:buChar char="•"/>
            </a:pPr>
            <a:r>
              <a:rPr lang="en-GB" sz="3200" dirty="0">
                <a:latin typeface="Tenorite" panose="00000500000000000000" pitchFamily="2" charset="0"/>
              </a:rPr>
              <a:t>Change: +5</a:t>
            </a:r>
            <a:endParaRPr lang="en-IN" sz="3200" dirty="0">
              <a:latin typeface="Tenorite" panose="00000500000000000000" pitchFamily="2" charset="0"/>
            </a:endParaRPr>
          </a:p>
        </p:txBody>
      </p:sp>
      <p:pic>
        <p:nvPicPr>
          <p:cNvPr id="4" name="Picture 3" descr="A picture containing logo&#10;&#10;Description automatically generated">
            <a:extLst>
              <a:ext uri="{FF2B5EF4-FFF2-40B4-BE49-F238E27FC236}">
                <a16:creationId xmlns:a16="http://schemas.microsoft.com/office/drawing/2014/main" id="{AF4D38E9-B371-192D-FEAD-D6C622F8D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934" y="2344911"/>
            <a:ext cx="7162287" cy="3631582"/>
          </a:xfrm>
          <a:prstGeom prst="rect">
            <a:avLst/>
          </a:prstGeom>
        </p:spPr>
      </p:pic>
    </p:spTree>
    <p:extLst>
      <p:ext uri="{BB962C8B-B14F-4D97-AF65-F5344CB8AC3E}">
        <p14:creationId xmlns:p14="http://schemas.microsoft.com/office/powerpoint/2010/main" val="2484580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5326-8637-A48B-FE24-A52DBB16DA69}"/>
              </a:ext>
            </a:extLst>
          </p:cNvPr>
          <p:cNvSpPr>
            <a:spLocks noGrp="1"/>
          </p:cNvSpPr>
          <p:nvPr>
            <p:ph type="title"/>
          </p:nvPr>
        </p:nvSpPr>
        <p:spPr>
          <a:xfrm>
            <a:off x="0" y="1"/>
            <a:ext cx="12192000" cy="1690688"/>
          </a:xfrm>
          <a:solidFill>
            <a:schemeClr val="accent5"/>
          </a:solidFill>
        </p:spPr>
        <p:txBody>
          <a:bodyPr>
            <a:normAutofit/>
          </a:bodyPr>
          <a:lstStyle/>
          <a:p>
            <a:pPr algn="ctr"/>
            <a:r>
              <a:rPr lang="en-GB" sz="6000" dirty="0">
                <a:solidFill>
                  <a:schemeClr val="bg1"/>
                </a:solidFill>
                <a:latin typeface="Seaford" panose="00000500000000000000" pitchFamily="2" charset="0"/>
              </a:rPr>
              <a:t>Cluster Split</a:t>
            </a:r>
            <a:endParaRPr lang="en-IN" sz="6000" dirty="0">
              <a:solidFill>
                <a:schemeClr val="bg1"/>
              </a:solidFill>
              <a:latin typeface="Seaford" panose="00000500000000000000" pitchFamily="2" charset="0"/>
            </a:endParaRPr>
          </a:p>
        </p:txBody>
      </p:sp>
      <p:sp>
        <p:nvSpPr>
          <p:cNvPr id="5" name="TextBox 4">
            <a:extLst>
              <a:ext uri="{FF2B5EF4-FFF2-40B4-BE49-F238E27FC236}">
                <a16:creationId xmlns:a16="http://schemas.microsoft.com/office/drawing/2014/main" id="{31FA9E10-EC12-BD84-CD0B-D3EFDB90198A}"/>
              </a:ext>
            </a:extLst>
          </p:cNvPr>
          <p:cNvSpPr txBox="1"/>
          <p:nvPr/>
        </p:nvSpPr>
        <p:spPr>
          <a:xfrm>
            <a:off x="8035566" y="3050718"/>
            <a:ext cx="3804500" cy="2554545"/>
          </a:xfrm>
          <a:prstGeom prst="rect">
            <a:avLst/>
          </a:prstGeom>
          <a:noFill/>
        </p:spPr>
        <p:txBody>
          <a:bodyPr wrap="square" rtlCol="0">
            <a:spAutoFit/>
          </a:bodyPr>
          <a:lstStyle/>
          <a:p>
            <a:r>
              <a:rPr lang="en-GB" sz="3200" dirty="0">
                <a:latin typeface="Tenorite" panose="00000500000000000000" pitchFamily="2" charset="0"/>
              </a:rPr>
              <a:t>Program output:</a:t>
            </a:r>
          </a:p>
          <a:p>
            <a:pPr marL="285750" indent="-285750">
              <a:buFont typeface="Arial" panose="020B0604020202020204" pitchFamily="34" charset="0"/>
              <a:buChar char="•"/>
            </a:pPr>
            <a:r>
              <a:rPr lang="en-GB" sz="3200" dirty="0">
                <a:latin typeface="Tenorite" panose="00000500000000000000" pitchFamily="2" charset="0"/>
              </a:rPr>
              <a:t>Type: split</a:t>
            </a:r>
          </a:p>
          <a:p>
            <a:pPr marL="285750" indent="-285750">
              <a:buFont typeface="Arial" panose="020B0604020202020204" pitchFamily="34" charset="0"/>
              <a:buChar char="•"/>
            </a:pPr>
            <a:r>
              <a:rPr lang="en-GB" sz="3200" dirty="0">
                <a:latin typeface="Tenorite" panose="00000500000000000000" pitchFamily="2" charset="0"/>
              </a:rPr>
              <a:t>Initial size: 8</a:t>
            </a:r>
          </a:p>
          <a:p>
            <a:pPr marL="285750" indent="-285750">
              <a:buFont typeface="Arial" panose="020B0604020202020204" pitchFamily="34" charset="0"/>
              <a:buChar char="•"/>
            </a:pPr>
            <a:r>
              <a:rPr lang="en-GB" sz="3200" dirty="0">
                <a:latin typeface="Tenorite" panose="00000500000000000000" pitchFamily="2" charset="0"/>
              </a:rPr>
              <a:t>Final sizes: 3, 2, 2</a:t>
            </a:r>
          </a:p>
          <a:p>
            <a:pPr marL="285750" indent="-285750">
              <a:buFont typeface="Arial" panose="020B0604020202020204" pitchFamily="34" charset="0"/>
              <a:buChar char="•"/>
            </a:pPr>
            <a:r>
              <a:rPr lang="en-GB" sz="3200" dirty="0">
                <a:latin typeface="Tenorite" panose="00000500000000000000" pitchFamily="2" charset="0"/>
              </a:rPr>
              <a:t>Change: -5</a:t>
            </a:r>
            <a:endParaRPr lang="en-IN" sz="3200" dirty="0">
              <a:latin typeface="Tenorite" panose="00000500000000000000" pitchFamily="2" charset="0"/>
            </a:endParaRPr>
          </a:p>
        </p:txBody>
      </p:sp>
      <p:pic>
        <p:nvPicPr>
          <p:cNvPr id="6" name="Picture 5" descr="Logo&#10;&#10;Description automatically generated">
            <a:extLst>
              <a:ext uri="{FF2B5EF4-FFF2-40B4-BE49-F238E27FC236}">
                <a16:creationId xmlns:a16="http://schemas.microsoft.com/office/drawing/2014/main" id="{ADF6A15C-1085-8069-E45E-DFFA02EDA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247" y="2469823"/>
            <a:ext cx="7011951" cy="3555355"/>
          </a:xfrm>
          <a:prstGeom prst="rect">
            <a:avLst/>
          </a:prstGeom>
        </p:spPr>
      </p:pic>
    </p:spTree>
    <p:extLst>
      <p:ext uri="{BB962C8B-B14F-4D97-AF65-F5344CB8AC3E}">
        <p14:creationId xmlns:p14="http://schemas.microsoft.com/office/powerpoint/2010/main" val="1232776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5326-8637-A48B-FE24-A52DBB16DA69}"/>
              </a:ext>
            </a:extLst>
          </p:cNvPr>
          <p:cNvSpPr>
            <a:spLocks noGrp="1"/>
          </p:cNvSpPr>
          <p:nvPr>
            <p:ph type="title"/>
          </p:nvPr>
        </p:nvSpPr>
        <p:spPr>
          <a:xfrm>
            <a:off x="0" y="1"/>
            <a:ext cx="12192000" cy="1690688"/>
          </a:xfrm>
          <a:solidFill>
            <a:schemeClr val="accent5"/>
          </a:solidFill>
        </p:spPr>
        <p:txBody>
          <a:bodyPr>
            <a:normAutofit/>
          </a:bodyPr>
          <a:lstStyle/>
          <a:p>
            <a:pPr algn="ctr"/>
            <a:r>
              <a:rPr lang="en-GB" sz="6000" dirty="0">
                <a:solidFill>
                  <a:schemeClr val="bg1"/>
                </a:solidFill>
                <a:latin typeface="Seaford" panose="00000500000000000000" pitchFamily="2" charset="0"/>
              </a:rPr>
              <a:t>Appearance and Disappearance</a:t>
            </a:r>
            <a:endParaRPr lang="en-IN" sz="6000" dirty="0">
              <a:solidFill>
                <a:schemeClr val="bg1"/>
              </a:solidFill>
              <a:latin typeface="Seaford" panose="00000500000000000000" pitchFamily="2" charset="0"/>
            </a:endParaRPr>
          </a:p>
        </p:txBody>
      </p:sp>
      <p:pic>
        <p:nvPicPr>
          <p:cNvPr id="4" name="Picture 3" descr="Logo&#10;&#10;Description automatically generated with medium confidence">
            <a:extLst>
              <a:ext uri="{FF2B5EF4-FFF2-40B4-BE49-F238E27FC236}">
                <a16:creationId xmlns:a16="http://schemas.microsoft.com/office/drawing/2014/main" id="{4351148E-C704-B7A5-6B06-F6DC56722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04579"/>
            <a:ext cx="5843028" cy="2962662"/>
          </a:xfrm>
          <a:prstGeom prst="rect">
            <a:avLst/>
          </a:prstGeom>
        </p:spPr>
      </p:pic>
      <p:pic>
        <p:nvPicPr>
          <p:cNvPr id="8" name="Picture 7" descr="Logo&#10;&#10;Description automatically generated">
            <a:extLst>
              <a:ext uri="{FF2B5EF4-FFF2-40B4-BE49-F238E27FC236}">
                <a16:creationId xmlns:a16="http://schemas.microsoft.com/office/drawing/2014/main" id="{4F609E23-A41C-E1FF-8747-9D3176C76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972" y="2804579"/>
            <a:ext cx="5843028" cy="2962662"/>
          </a:xfrm>
          <a:prstGeom prst="rect">
            <a:avLst/>
          </a:prstGeom>
        </p:spPr>
      </p:pic>
      <p:cxnSp>
        <p:nvCxnSpPr>
          <p:cNvPr id="10" name="Straight Connector 9">
            <a:extLst>
              <a:ext uri="{FF2B5EF4-FFF2-40B4-BE49-F238E27FC236}">
                <a16:creationId xmlns:a16="http://schemas.microsoft.com/office/drawing/2014/main" id="{414EA2BA-93AD-38B8-CEA6-5E772EF11A4D}"/>
              </a:ext>
            </a:extLst>
          </p:cNvPr>
          <p:cNvCxnSpPr/>
          <p:nvPr/>
        </p:nvCxnSpPr>
        <p:spPr>
          <a:xfrm>
            <a:off x="6096000" y="2042809"/>
            <a:ext cx="0" cy="45428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741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0E1C3-CEE9-DAAC-00C4-01BB770C2BB4}"/>
              </a:ext>
            </a:extLst>
          </p:cNvPr>
          <p:cNvSpPr>
            <a:spLocks noGrp="1"/>
          </p:cNvSpPr>
          <p:nvPr>
            <p:ph type="title"/>
          </p:nvPr>
        </p:nvSpPr>
        <p:spPr>
          <a:xfrm>
            <a:off x="0" y="1"/>
            <a:ext cx="12192000" cy="1690688"/>
          </a:xfrm>
          <a:solidFill>
            <a:schemeClr val="tx2">
              <a:lumMod val="75000"/>
            </a:schemeClr>
          </a:solidFill>
        </p:spPr>
        <p:txBody>
          <a:bodyPr>
            <a:normAutofit/>
          </a:bodyPr>
          <a:lstStyle/>
          <a:p>
            <a:pPr algn="ctr"/>
            <a:r>
              <a:rPr lang="en-GB" sz="6000" dirty="0">
                <a:solidFill>
                  <a:schemeClr val="bg1"/>
                </a:solidFill>
                <a:latin typeface="Seaford" panose="00000500000000000000" pitchFamily="2" charset="0"/>
              </a:rPr>
              <a:t>Fitting Procedure</a:t>
            </a:r>
            <a:endParaRPr lang="en-IN" sz="6000" dirty="0">
              <a:solidFill>
                <a:schemeClr val="bg1"/>
              </a:solidFill>
              <a:latin typeface="Seaford" panose="00000500000000000000" pitchFamily="2" charset="0"/>
            </a:endParaRPr>
          </a:p>
        </p:txBody>
      </p:sp>
      <p:sp>
        <p:nvSpPr>
          <p:cNvPr id="3" name="Content Placeholder 2">
            <a:extLst>
              <a:ext uri="{FF2B5EF4-FFF2-40B4-BE49-F238E27FC236}">
                <a16:creationId xmlns:a16="http://schemas.microsoft.com/office/drawing/2014/main" id="{4D78509B-808D-EA58-504E-E1A74149FD24}"/>
              </a:ext>
            </a:extLst>
          </p:cNvPr>
          <p:cNvSpPr>
            <a:spLocks noGrp="1"/>
          </p:cNvSpPr>
          <p:nvPr>
            <p:ph idx="1"/>
          </p:nvPr>
        </p:nvSpPr>
        <p:spPr>
          <a:xfrm>
            <a:off x="838198" y="2278111"/>
            <a:ext cx="10515600" cy="4009567"/>
          </a:xfrm>
        </p:spPr>
        <p:txBody>
          <a:bodyPr/>
          <a:lstStyle/>
          <a:p>
            <a:r>
              <a:rPr lang="en-GB" dirty="0">
                <a:latin typeface="Tenorite" panose="00000500000000000000" pitchFamily="2" charset="0"/>
              </a:rPr>
              <a:t>Calculate maximum likelihood estimates for parameters of power-law, truncated power-law (TPL) and exponential fits:</a:t>
            </a:r>
          </a:p>
          <a:p>
            <a:pPr marL="0" indent="0">
              <a:buNone/>
            </a:pPr>
            <a:endParaRPr lang="en-GB" dirty="0">
              <a:latin typeface="Tenorite" panose="00000500000000000000" pitchFamily="2" charset="0"/>
            </a:endParaRPr>
          </a:p>
          <a:p>
            <a:pPr marL="0" indent="0">
              <a:buNone/>
            </a:pPr>
            <a:endParaRPr lang="en-GB" dirty="0">
              <a:latin typeface="Tenorite" panose="00000500000000000000" pitchFamily="2" charset="0"/>
            </a:endParaRPr>
          </a:p>
          <a:p>
            <a:r>
              <a:rPr lang="en-GB" dirty="0">
                <a:latin typeface="Tenorite" panose="00000500000000000000" pitchFamily="2" charset="0"/>
              </a:rPr>
              <a:t>Calculate Bayesian Information Criteria (BIC) from likelihood for each fit. Lower BIC value indicates better fit:</a:t>
            </a:r>
          </a:p>
          <a:p>
            <a:pPr marL="0" indent="0">
              <a:buNone/>
            </a:pPr>
            <a:endParaRPr lang="en-GB" dirty="0">
              <a:latin typeface="Tenorite" panose="00000500000000000000" pitchFamily="2" charset="0"/>
            </a:endParaRPr>
          </a:p>
        </p:txBody>
      </p:sp>
      <p:pic>
        <p:nvPicPr>
          <p:cNvPr id="7" name="Picture 6">
            <a:extLst>
              <a:ext uri="{FF2B5EF4-FFF2-40B4-BE49-F238E27FC236}">
                <a16:creationId xmlns:a16="http://schemas.microsoft.com/office/drawing/2014/main" id="{707C013F-82C4-B8E8-5C48-1BEA49C60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187" y="3163569"/>
            <a:ext cx="8565622" cy="914479"/>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DAF2F275-1F2D-D22F-ABBD-AF298A9B3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573" y="5074928"/>
            <a:ext cx="3116850" cy="723963"/>
          </a:xfrm>
          <a:prstGeom prst="rect">
            <a:avLst/>
          </a:prstGeom>
        </p:spPr>
      </p:pic>
      <p:sp>
        <p:nvSpPr>
          <p:cNvPr id="12" name="Rectangle 11">
            <a:extLst>
              <a:ext uri="{FF2B5EF4-FFF2-40B4-BE49-F238E27FC236}">
                <a16:creationId xmlns:a16="http://schemas.microsoft.com/office/drawing/2014/main" id="{61503A9E-BB19-D35D-D6D7-29CAF710BC4F}"/>
              </a:ext>
            </a:extLst>
          </p:cNvPr>
          <p:cNvSpPr/>
          <p:nvPr/>
        </p:nvSpPr>
        <p:spPr>
          <a:xfrm>
            <a:off x="1813187" y="5912507"/>
            <a:ext cx="8565622" cy="723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Tenorite" panose="00000500000000000000" pitchFamily="2" charset="0"/>
              </a:rPr>
              <a:t>Genin</a:t>
            </a:r>
            <a:r>
              <a:rPr lang="en-GB" dirty="0">
                <a:latin typeface="Tenorite" panose="00000500000000000000" pitchFamily="2" charset="0"/>
              </a:rPr>
              <a:t> et al: “Monitoring ecosystem degradation using spatial data and the R package spatial warnings” </a:t>
            </a:r>
            <a:r>
              <a:rPr lang="en-GB" i="1" dirty="0">
                <a:latin typeface="Tenorite" panose="00000500000000000000" pitchFamily="2" charset="0"/>
              </a:rPr>
              <a:t>Methods in Ecology and Evolution </a:t>
            </a:r>
            <a:r>
              <a:rPr lang="en-GB" dirty="0">
                <a:latin typeface="Tenorite" panose="00000500000000000000" pitchFamily="2" charset="0"/>
              </a:rPr>
              <a:t>(2018)</a:t>
            </a:r>
            <a:endParaRPr lang="en-IN" dirty="0">
              <a:latin typeface="Tenorite" panose="00000500000000000000" pitchFamily="2" charset="0"/>
            </a:endParaRPr>
          </a:p>
        </p:txBody>
      </p:sp>
    </p:spTree>
    <p:extLst>
      <p:ext uri="{BB962C8B-B14F-4D97-AF65-F5344CB8AC3E}">
        <p14:creationId xmlns:p14="http://schemas.microsoft.com/office/powerpoint/2010/main" val="1137916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95A1-1970-D126-BB32-FD78380CF15F}"/>
              </a:ext>
            </a:extLst>
          </p:cNvPr>
          <p:cNvSpPr>
            <a:spLocks noGrp="1"/>
          </p:cNvSpPr>
          <p:nvPr>
            <p:ph type="title"/>
          </p:nvPr>
        </p:nvSpPr>
        <p:spPr>
          <a:xfrm>
            <a:off x="0" y="1"/>
            <a:ext cx="12192000" cy="1690688"/>
          </a:xfrm>
          <a:solidFill>
            <a:schemeClr val="accent6"/>
          </a:solidFill>
        </p:spPr>
        <p:txBody>
          <a:bodyPr>
            <a:noAutofit/>
          </a:bodyPr>
          <a:lstStyle/>
          <a:p>
            <a:pPr algn="ctr"/>
            <a:r>
              <a:rPr lang="en-GB" sz="5400" dirty="0">
                <a:solidFill>
                  <a:schemeClr val="bg1"/>
                </a:solidFill>
                <a:latin typeface="Seaford" panose="00000500000000000000" pitchFamily="2" charset="0"/>
              </a:rPr>
              <a:t>Stochastic Differential Equation (SDE)</a:t>
            </a:r>
            <a:endParaRPr lang="en-IN" sz="5400" dirty="0">
              <a:solidFill>
                <a:schemeClr val="bg1"/>
              </a:solidFill>
              <a:latin typeface="Seaford" panose="00000500000000000000"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9295C8-987A-F778-B4AA-536E322FCEB0}"/>
                  </a:ext>
                </a:extLst>
              </p:cNvPr>
              <p:cNvSpPr>
                <a:spLocks noGrp="1"/>
              </p:cNvSpPr>
              <p:nvPr>
                <p:ph idx="1"/>
              </p:nvPr>
            </p:nvSpPr>
            <p:spPr/>
            <p:txBody>
              <a:bodyPr/>
              <a:lstStyle/>
              <a:p>
                <a:pPr marL="0" indent="0">
                  <a:buNone/>
                </a:pPr>
                <a:r>
                  <a:rPr lang="en-GB" dirty="0"/>
                  <a:t>We try to come up with an equation of the form:</a:t>
                </a:r>
                <a:endParaRPr lang="en-IN" dirty="0"/>
              </a:p>
              <a:p>
                <a:endParaRPr lang="en-IN" dirty="0"/>
              </a:p>
              <a:p>
                <a:pPr marL="0" indent="0">
                  <a:buNone/>
                </a:pPr>
                <a:endParaRPr lang="en-IN" dirty="0"/>
              </a:p>
              <a:p>
                <a:pPr marL="0" indent="0">
                  <a:buNone/>
                </a:pPr>
                <a:r>
                  <a:rPr lang="en-IN" dirty="0"/>
                  <a:t>Where </a:t>
                </a:r>
                <a14:m>
                  <m:oMath xmlns:m="http://schemas.openxmlformats.org/officeDocument/2006/math">
                    <m:r>
                      <a:rPr lang="en-IN" i="1" dirty="0" smtClean="0">
                        <a:latin typeface="Cambria Math" panose="02040503050406030204" pitchFamily="18" charset="0"/>
                      </a:rPr>
                      <m:t>𝑥</m:t>
                    </m:r>
                  </m:oMath>
                </a14:m>
                <a:r>
                  <a:rPr lang="en-IN" dirty="0"/>
                  <a:t> is cluster size,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IN" dirty="0"/>
                  <a:t> is the drift term, </a:t>
                </a:r>
                <a14:m>
                  <m:oMath xmlns:m="http://schemas.openxmlformats.org/officeDocument/2006/math">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IN" dirty="0"/>
                  <a:t> is the diffusion term and </a:t>
                </a:r>
                <a14:m>
                  <m:oMath xmlns:m="http://schemas.openxmlformats.org/officeDocument/2006/math">
                    <m:r>
                      <a:rPr lang="el-GR" i="1" dirty="0" smtClean="0">
                        <a:latin typeface="Cambria Math" panose="02040503050406030204" pitchFamily="18" charset="0"/>
                      </a:rPr>
                      <m:t>𝜂</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a14:m>
                <a:r>
                  <a:rPr lang="en-GB" dirty="0"/>
                  <a:t> is uncorrelated Gaussian noise with zero mean and unit variance. For every cluster size </a:t>
                </a:r>
                <a14:m>
                  <m:oMath xmlns:m="http://schemas.openxmlformats.org/officeDocument/2006/math">
                    <m:r>
                      <a:rPr lang="en-GB" i="1" dirty="0" smtClean="0">
                        <a:latin typeface="Cambria Math" panose="02040503050406030204" pitchFamily="18" charset="0"/>
                      </a:rPr>
                      <m:t>𝑥</m:t>
                    </m:r>
                  </m:oMath>
                </a14:m>
                <a:r>
                  <a:rPr lang="en-GB" dirty="0"/>
                  <a:t>, we maintain a list </a:t>
                </a:r>
                <a14:m>
                  <m:oMath xmlns:m="http://schemas.openxmlformats.org/officeDocument/2006/math">
                    <m:r>
                      <a:rPr lang="en-GB" i="1" dirty="0" smtClean="0">
                        <a:latin typeface="Cambria Math" panose="02040503050406030204" pitchFamily="18" charset="0"/>
                      </a:rPr>
                      <m:t>{</m:t>
                    </m:r>
                    <m:r>
                      <a:rPr lang="en-GB" i="1" dirty="0" err="1" smtClean="0">
                        <a:latin typeface="Cambria Math" panose="02040503050406030204" pitchFamily="18" charset="0"/>
                      </a:rPr>
                      <m:t>𝑑</m:t>
                    </m:r>
                    <m:sSub>
                      <m:sSubPr>
                        <m:ctrlPr>
                          <a:rPr lang="en-GB" b="0" i="1" dirty="0" smtClean="0">
                            <a:latin typeface="Cambria Math" panose="02040503050406030204" pitchFamily="18" charset="0"/>
                          </a:rPr>
                        </m:ctrlPr>
                      </m:sSubPr>
                      <m:e>
                        <m:r>
                          <a:rPr lang="en-GB" i="1" dirty="0" err="1" smtClean="0">
                            <a:latin typeface="Cambria Math" panose="02040503050406030204" pitchFamily="18" charset="0"/>
                          </a:rPr>
                          <m:t>𝑆</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m:t>
                    </m:r>
                  </m:oMath>
                </a14:m>
                <a:r>
                  <a:rPr lang="en-GB" dirty="0"/>
                  <a:t> of all changes it has undergone. We approximate </a:t>
                </a:r>
                <a14:m>
                  <m:oMath xmlns:m="http://schemas.openxmlformats.org/officeDocument/2006/math">
                    <m:r>
                      <a:rPr lang="en-GB" i="1">
                        <a:latin typeface="Cambria Math" panose="02040503050406030204" pitchFamily="18" charset="0"/>
                      </a:rPr>
                      <m:t>𝑓</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oMath>
                </a14:m>
                <a:r>
                  <a:rPr lang="en-IN" dirty="0"/>
                  <a:t> and </a:t>
                </a:r>
                <a14:m>
                  <m:oMath xmlns:m="http://schemas.openxmlformats.org/officeDocument/2006/math">
                    <m:r>
                      <a:rPr lang="en-GB" i="1">
                        <a:latin typeface="Cambria Math" panose="02040503050406030204" pitchFamily="18" charset="0"/>
                      </a:rPr>
                      <m:t>𝑔</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oMath>
                </a14:m>
                <a:r>
                  <a:rPr lang="en-IN" dirty="0"/>
                  <a:t> using the following equations:</a:t>
                </a:r>
                <a:endParaRPr lang="en-GB" dirty="0"/>
              </a:p>
            </p:txBody>
          </p:sp>
        </mc:Choice>
        <mc:Fallback xmlns="">
          <p:sp>
            <p:nvSpPr>
              <p:cNvPr id="3" name="Content Placeholder 2">
                <a:extLst>
                  <a:ext uri="{FF2B5EF4-FFF2-40B4-BE49-F238E27FC236}">
                    <a16:creationId xmlns:a16="http://schemas.microsoft.com/office/drawing/2014/main" id="{B69295C8-987A-F778-B4AA-536E322FCEB0}"/>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IN">
                    <a:noFill/>
                  </a:rPr>
                  <a:t> </a:t>
                </a:r>
              </a:p>
            </p:txBody>
          </p:sp>
        </mc:Fallback>
      </mc:AlternateContent>
      <p:pic>
        <p:nvPicPr>
          <p:cNvPr id="5" name="Picture 4" descr="Diagram&#10;&#10;Description automatically generated">
            <a:extLst>
              <a:ext uri="{FF2B5EF4-FFF2-40B4-BE49-F238E27FC236}">
                <a16:creationId xmlns:a16="http://schemas.microsoft.com/office/drawing/2014/main" id="{2EACE03C-989B-057D-3E65-F8D616360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110" y="2469715"/>
            <a:ext cx="3257779" cy="716545"/>
          </a:xfrm>
          <a:prstGeom prst="rect">
            <a:avLst/>
          </a:prstGeom>
        </p:spPr>
      </p:pic>
      <p:pic>
        <p:nvPicPr>
          <p:cNvPr id="7" name="Picture 6" descr="Text, letter&#10;&#10;Description automatically generated">
            <a:extLst>
              <a:ext uri="{FF2B5EF4-FFF2-40B4-BE49-F238E27FC236}">
                <a16:creationId xmlns:a16="http://schemas.microsoft.com/office/drawing/2014/main" id="{8B1ADA74-4B35-3FCB-613D-F0432F37C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837" y="5473626"/>
            <a:ext cx="5578323" cy="838273"/>
          </a:xfrm>
          <a:prstGeom prst="rect">
            <a:avLst/>
          </a:prstGeom>
        </p:spPr>
      </p:pic>
    </p:spTree>
    <p:extLst>
      <p:ext uri="{BB962C8B-B14F-4D97-AF65-F5344CB8AC3E}">
        <p14:creationId xmlns:p14="http://schemas.microsoft.com/office/powerpoint/2010/main" val="102143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F599D-6D2B-7761-55B6-91B69C6F216E}"/>
              </a:ext>
            </a:extLst>
          </p:cNvPr>
          <p:cNvSpPr>
            <a:spLocks noGrp="1"/>
          </p:cNvSpPr>
          <p:nvPr>
            <p:ph type="title"/>
          </p:nvPr>
        </p:nvSpPr>
        <p:spPr>
          <a:xfrm>
            <a:off x="0" y="1"/>
            <a:ext cx="12192000" cy="1690688"/>
          </a:xfrm>
          <a:solidFill>
            <a:schemeClr val="tx2">
              <a:lumMod val="60000"/>
              <a:lumOff val="40000"/>
            </a:schemeClr>
          </a:solidFill>
        </p:spPr>
        <p:txBody>
          <a:bodyPr>
            <a:normAutofit/>
          </a:bodyPr>
          <a:lstStyle/>
          <a:p>
            <a:pPr algn="ctr"/>
            <a:r>
              <a:rPr lang="en-GB" sz="6000" dirty="0">
                <a:solidFill>
                  <a:schemeClr val="bg1"/>
                </a:solidFill>
                <a:latin typeface="Seaford" panose="00000500000000000000" pitchFamily="2" charset="0"/>
              </a:rPr>
              <a:t>Simulation Details</a:t>
            </a:r>
            <a:endParaRPr lang="en-IN" sz="6000" dirty="0">
              <a:solidFill>
                <a:schemeClr val="bg1"/>
              </a:solidFill>
              <a:latin typeface="Seaford" panose="00000500000000000000"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928F0A-72ED-2642-99A6-7EDC462FCBB1}"/>
                  </a:ext>
                </a:extLst>
              </p:cNvPr>
              <p:cNvSpPr>
                <a:spLocks noGrp="1"/>
              </p:cNvSpPr>
              <p:nvPr>
                <p:ph idx="1"/>
              </p:nvPr>
            </p:nvSpPr>
            <p:spPr>
              <a:xfrm>
                <a:off x="838200" y="2070722"/>
                <a:ext cx="10515600" cy="4351338"/>
              </a:xfrm>
            </p:spPr>
            <p:txBody>
              <a:bodyPr/>
              <a:lstStyle/>
              <a:p>
                <a:r>
                  <a:rPr lang="en-GB" dirty="0">
                    <a:latin typeface="Tenorite" panose="00000500000000000000" pitchFamily="2" charset="0"/>
                  </a:rPr>
                  <a:t>A landscape size of 100 x 100 was utilized (</a:t>
                </a:r>
                <a14:m>
                  <m:oMath xmlns:m="http://schemas.openxmlformats.org/officeDocument/2006/math">
                    <m:r>
                      <a:rPr lang="en-GB" i="1" dirty="0" smtClean="0">
                        <a:latin typeface="Cambria Math" panose="02040503050406030204" pitchFamily="18" charset="0"/>
                      </a:rPr>
                      <m:t>𝑁</m:t>
                    </m:r>
                    <m:r>
                      <a:rPr lang="en-GB" i="1" dirty="0" smtClean="0">
                        <a:latin typeface="Cambria Math" panose="02040503050406030204" pitchFamily="18" charset="0"/>
                      </a:rPr>
                      <m:t> = 100</m:t>
                    </m:r>
                  </m:oMath>
                </a14:m>
                <a:r>
                  <a:rPr lang="en-GB" dirty="0">
                    <a:latin typeface="Tenorite" panose="00000500000000000000" pitchFamily="2" charset="0"/>
                  </a:rPr>
                  <a:t>)</a:t>
                </a:r>
              </a:p>
              <a:p>
                <a:r>
                  <a:rPr lang="en-GB" dirty="0">
                    <a:latin typeface="Tenorite" panose="00000500000000000000" pitchFamily="2" charset="0"/>
                  </a:rPr>
                  <a:t>The model was equilibrated for </a:t>
                </a:r>
                <a14:m>
                  <m:oMath xmlns:m="http://schemas.openxmlformats.org/officeDocument/2006/math">
                    <m:r>
                      <a:rPr lang="en-GB" i="1" dirty="0" smtClean="0">
                        <a:latin typeface="Cambria Math" panose="02040503050406030204" pitchFamily="18" charset="0"/>
                      </a:rPr>
                      <m:t>1000</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𝑁</m:t>
                        </m:r>
                      </m:e>
                      <m:sup>
                        <m:r>
                          <a:rPr lang="en-GB" b="0" i="1" dirty="0" smtClean="0">
                            <a:latin typeface="Cambria Math" panose="02040503050406030204" pitchFamily="18" charset="0"/>
                          </a:rPr>
                          <m:t>2</m:t>
                        </m:r>
                      </m:sup>
                    </m:sSup>
                  </m:oMath>
                </a14:m>
                <a:r>
                  <a:rPr lang="en-GB" dirty="0">
                    <a:latin typeface="Tenorite" panose="00000500000000000000" pitchFamily="2" charset="0"/>
                  </a:rPr>
                  <a:t> iterations</a:t>
                </a:r>
              </a:p>
              <a:p>
                <a:r>
                  <a:rPr lang="en-GB" dirty="0">
                    <a:latin typeface="Tenorite" panose="00000500000000000000" pitchFamily="2" charset="0"/>
                  </a:rPr>
                  <a:t>The model was simulated for </a:t>
                </a:r>
                <a14:m>
                  <m:oMath xmlns:m="http://schemas.openxmlformats.org/officeDocument/2006/math">
                    <m:r>
                      <a:rPr lang="en-GB" i="1" dirty="0" smtClean="0">
                        <a:latin typeface="Cambria Math" panose="02040503050406030204" pitchFamily="18" charset="0"/>
                      </a:rPr>
                      <m:t>1000</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𝑁</m:t>
                        </m:r>
                      </m:e>
                      <m:sup>
                        <m:r>
                          <a:rPr lang="en-GB" i="1" dirty="0" smtClean="0">
                            <a:latin typeface="Cambria Math" panose="02040503050406030204" pitchFamily="18" charset="0"/>
                          </a:rPr>
                          <m:t>2</m:t>
                        </m:r>
                      </m:sup>
                    </m:sSup>
                  </m:oMath>
                </a14:m>
                <a:r>
                  <a:rPr lang="en-GB" dirty="0">
                    <a:latin typeface="Tenorite" panose="00000500000000000000" pitchFamily="2" charset="0"/>
                  </a:rPr>
                  <a:t> iterations, during which changes in cluster sizes was tracked. This data is required for obtaining cluster dynamics, the drift term and the diffusion term</a:t>
                </a:r>
              </a:p>
              <a:p>
                <a:r>
                  <a:rPr lang="en-GB" dirty="0">
                    <a:latin typeface="Tenorite" panose="00000500000000000000" pitchFamily="2" charset="0"/>
                  </a:rPr>
                  <a:t>The cluster size distribution at the end of simulation was recorded</a:t>
                </a:r>
              </a:p>
              <a:p>
                <a:r>
                  <a:rPr lang="en-GB" dirty="0">
                    <a:latin typeface="Tenorite" panose="00000500000000000000" pitchFamily="2" charset="0"/>
                  </a:rPr>
                  <a:t>111 ensembles were simulated, and all results were averaged across them</a:t>
                </a:r>
              </a:p>
              <a:p>
                <a:endParaRPr lang="en-IN" dirty="0">
                  <a:latin typeface="Tenorite" panose="00000500000000000000" pitchFamily="2" charset="0"/>
                </a:endParaRPr>
              </a:p>
            </p:txBody>
          </p:sp>
        </mc:Choice>
        <mc:Fallback xmlns="">
          <p:sp>
            <p:nvSpPr>
              <p:cNvPr id="3" name="Content Placeholder 2">
                <a:extLst>
                  <a:ext uri="{FF2B5EF4-FFF2-40B4-BE49-F238E27FC236}">
                    <a16:creationId xmlns:a16="http://schemas.microsoft.com/office/drawing/2014/main" id="{69928F0A-72ED-2642-99A6-7EDC462FCBB1}"/>
                  </a:ext>
                </a:extLst>
              </p:cNvPr>
              <p:cNvSpPr>
                <a:spLocks noGrp="1" noRot="1" noChangeAspect="1" noMove="1" noResize="1" noEditPoints="1" noAdjustHandles="1" noChangeArrowheads="1" noChangeShapeType="1" noTextEdit="1"/>
              </p:cNvSpPr>
              <p:nvPr>
                <p:ph idx="1"/>
              </p:nvPr>
            </p:nvSpPr>
            <p:spPr>
              <a:xfrm>
                <a:off x="838200" y="2070722"/>
                <a:ext cx="10515600" cy="4351338"/>
              </a:xfrm>
              <a:blipFill>
                <a:blip r:embed="rId2"/>
                <a:stretch>
                  <a:fillRect l="-1043" t="-2525" r="-986"/>
                </a:stretch>
              </a:blipFill>
            </p:spPr>
            <p:txBody>
              <a:bodyPr/>
              <a:lstStyle/>
              <a:p>
                <a:r>
                  <a:rPr lang="en-IN">
                    <a:noFill/>
                  </a:rPr>
                  <a:t> </a:t>
                </a:r>
              </a:p>
            </p:txBody>
          </p:sp>
        </mc:Fallback>
      </mc:AlternateContent>
    </p:spTree>
    <p:extLst>
      <p:ext uri="{BB962C8B-B14F-4D97-AF65-F5344CB8AC3E}">
        <p14:creationId xmlns:p14="http://schemas.microsoft.com/office/powerpoint/2010/main" val="3267241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5D26-3E74-2703-DD97-E59DA243F558}"/>
              </a:ext>
            </a:extLst>
          </p:cNvPr>
          <p:cNvSpPr>
            <a:spLocks noGrp="1"/>
          </p:cNvSpPr>
          <p:nvPr>
            <p:ph type="title"/>
          </p:nvPr>
        </p:nvSpPr>
        <p:spPr>
          <a:xfrm>
            <a:off x="838200" y="2766218"/>
            <a:ext cx="10515600" cy="1325563"/>
          </a:xfrm>
        </p:spPr>
        <p:txBody>
          <a:bodyPr>
            <a:normAutofit/>
          </a:bodyPr>
          <a:lstStyle/>
          <a:p>
            <a:pPr algn="ctr"/>
            <a:r>
              <a:rPr lang="en-GB" sz="8000" dirty="0">
                <a:latin typeface="Seaford" panose="00000500000000000000" pitchFamily="2" charset="0"/>
              </a:rPr>
              <a:t>Results</a:t>
            </a:r>
            <a:endParaRPr lang="en-IN" sz="8000" dirty="0">
              <a:latin typeface="Seaford" panose="00000500000000000000" pitchFamily="2" charset="0"/>
            </a:endParaRPr>
          </a:p>
        </p:txBody>
      </p:sp>
    </p:spTree>
    <p:extLst>
      <p:ext uri="{BB962C8B-B14F-4D97-AF65-F5344CB8AC3E}">
        <p14:creationId xmlns:p14="http://schemas.microsoft.com/office/powerpoint/2010/main" val="1264753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D2BD54DD-AD87-9A7C-90FE-E548A2F32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57200"/>
            <a:ext cx="7924800" cy="5943600"/>
          </a:xfrm>
          <a:prstGeom prst="rect">
            <a:avLst/>
          </a:prstGeom>
        </p:spPr>
      </p:pic>
    </p:spTree>
    <p:extLst>
      <p:ext uri="{BB962C8B-B14F-4D97-AF65-F5344CB8AC3E}">
        <p14:creationId xmlns:p14="http://schemas.microsoft.com/office/powerpoint/2010/main" val="201327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C595-A355-C211-FC55-5634881A91BB}"/>
              </a:ext>
            </a:extLst>
          </p:cNvPr>
          <p:cNvSpPr>
            <a:spLocks noGrp="1"/>
          </p:cNvSpPr>
          <p:nvPr>
            <p:ph type="title"/>
          </p:nvPr>
        </p:nvSpPr>
        <p:spPr>
          <a:xfrm>
            <a:off x="7487060" y="1625608"/>
            <a:ext cx="4164470" cy="2722164"/>
          </a:xfrm>
        </p:spPr>
        <p:txBody>
          <a:bodyPr vert="horz" lIns="91440" tIns="45720" rIns="91440" bIns="45720" rtlCol="0" anchor="b">
            <a:normAutofit/>
          </a:bodyPr>
          <a:lstStyle/>
          <a:p>
            <a:pPr algn="ctr"/>
            <a:r>
              <a:rPr lang="en-US" sz="6000" kern="1200" spc="-150" dirty="0">
                <a:solidFill>
                  <a:schemeClr val="tx1"/>
                </a:solidFill>
                <a:latin typeface="Seaford" panose="00000500000000000000" pitchFamily="2" charset="0"/>
              </a:rPr>
              <a:t>Patchy Ecosystems</a:t>
            </a:r>
          </a:p>
        </p:txBody>
      </p:sp>
      <p:pic>
        <p:nvPicPr>
          <p:cNvPr id="8" name="Picture 7" descr="A picture containing outdoor, sky, grass, field&#10;&#10;Description automatically generated">
            <a:extLst>
              <a:ext uri="{FF2B5EF4-FFF2-40B4-BE49-F238E27FC236}">
                <a16:creationId xmlns:a16="http://schemas.microsoft.com/office/drawing/2014/main" id="{F75CD99A-97A3-832D-E01D-49748D82B77A}"/>
              </a:ext>
            </a:extLst>
          </p:cNvPr>
          <p:cNvPicPr>
            <a:picLocks noChangeAspect="1"/>
          </p:cNvPicPr>
          <p:nvPr/>
        </p:nvPicPr>
        <p:blipFill rotWithShape="1">
          <a:blip r:embed="rId2">
            <a:extLst>
              <a:ext uri="{28A0092B-C50C-407E-A947-70E740481C1C}">
                <a14:useLocalDpi xmlns:a14="http://schemas.microsoft.com/office/drawing/2010/main" val="0"/>
              </a:ext>
            </a:extLst>
          </a:blip>
          <a:srcRect t="7836" r="-2" b="-2"/>
          <a:stretch/>
        </p:blipFill>
        <p:spPr>
          <a:xfrm>
            <a:off x="20" y="2571496"/>
            <a:ext cx="6967737" cy="4286504"/>
          </a:xfrm>
          <a:prstGeom prst="rect">
            <a:avLst/>
          </a:prstGeom>
        </p:spPr>
      </p:pic>
      <p:pic>
        <p:nvPicPr>
          <p:cNvPr id="6" name="Picture 5" descr="A picture containing plant, grass&#10;&#10;Description automatically generated">
            <a:extLst>
              <a:ext uri="{FF2B5EF4-FFF2-40B4-BE49-F238E27FC236}">
                <a16:creationId xmlns:a16="http://schemas.microsoft.com/office/drawing/2014/main" id="{D8C00176-DC06-82E9-BF4C-D2ACCC20475D}"/>
              </a:ext>
            </a:extLst>
          </p:cNvPr>
          <p:cNvPicPr>
            <a:picLocks noChangeAspect="1"/>
          </p:cNvPicPr>
          <p:nvPr/>
        </p:nvPicPr>
        <p:blipFill rotWithShape="1">
          <a:blip r:embed="rId3">
            <a:extLst>
              <a:ext uri="{28A0092B-C50C-407E-A947-70E740481C1C}">
                <a14:useLocalDpi xmlns:a14="http://schemas.microsoft.com/office/drawing/2010/main" val="0"/>
              </a:ext>
            </a:extLst>
          </a:blip>
          <a:srcRect l="26339" r="5921"/>
          <a:stretch/>
        </p:blipFill>
        <p:spPr>
          <a:xfrm>
            <a:off x="-1" y="-2"/>
            <a:ext cx="3483873" cy="2571500"/>
          </a:xfrm>
          <a:prstGeom prst="rect">
            <a:avLst/>
          </a:prstGeom>
        </p:spPr>
      </p:pic>
      <p:pic>
        <p:nvPicPr>
          <p:cNvPr id="4" name="Picture 3" descr="Two people walking on a beach&#10;&#10;Description automatically generated with low confidence">
            <a:extLst>
              <a:ext uri="{FF2B5EF4-FFF2-40B4-BE49-F238E27FC236}">
                <a16:creationId xmlns:a16="http://schemas.microsoft.com/office/drawing/2014/main" id="{F617EE2D-4251-16C1-BB97-EC7B6AD331BB}"/>
              </a:ext>
            </a:extLst>
          </p:cNvPr>
          <p:cNvPicPr>
            <a:picLocks noChangeAspect="1"/>
          </p:cNvPicPr>
          <p:nvPr/>
        </p:nvPicPr>
        <p:blipFill rotWithShape="1">
          <a:blip r:embed="rId4">
            <a:extLst>
              <a:ext uri="{28A0092B-C50C-407E-A947-70E740481C1C}">
                <a14:useLocalDpi xmlns:a14="http://schemas.microsoft.com/office/drawing/2010/main" val="0"/>
              </a:ext>
            </a:extLst>
          </a:blip>
          <a:srcRect t="1087" r="-3" b="-3"/>
          <a:stretch/>
        </p:blipFill>
        <p:spPr>
          <a:xfrm>
            <a:off x="3483877" y="11"/>
            <a:ext cx="3483879" cy="2571486"/>
          </a:xfrm>
          <a:prstGeom prst="rect">
            <a:avLst/>
          </a:prstGeom>
        </p:spPr>
      </p:pic>
    </p:spTree>
    <p:extLst>
      <p:ext uri="{BB962C8B-B14F-4D97-AF65-F5344CB8AC3E}">
        <p14:creationId xmlns:p14="http://schemas.microsoft.com/office/powerpoint/2010/main" val="1655961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04AC-FB9E-AC66-9883-4762847A1AD7}"/>
              </a:ext>
            </a:extLst>
          </p:cNvPr>
          <p:cNvSpPr>
            <a:spLocks noGrp="1"/>
          </p:cNvSpPr>
          <p:nvPr>
            <p:ph type="title"/>
          </p:nvPr>
        </p:nvSpPr>
        <p:spPr>
          <a:xfrm>
            <a:off x="0" y="1"/>
            <a:ext cx="12192000" cy="1690688"/>
          </a:xfrm>
          <a:solidFill>
            <a:srgbClr val="C00000"/>
          </a:solidFill>
        </p:spPr>
        <p:txBody>
          <a:bodyPr/>
          <a:lstStyle/>
          <a:p>
            <a:pPr algn="ctr"/>
            <a:r>
              <a:rPr lang="en-GB" dirty="0">
                <a:solidFill>
                  <a:schemeClr val="bg1"/>
                </a:solidFill>
                <a:latin typeface="Seaford" panose="00000500000000000000" pitchFamily="2" charset="0"/>
              </a:rPr>
              <a:t>TDP vs Null: below percolation threshold</a:t>
            </a:r>
            <a:endParaRPr lang="en-IN" dirty="0">
              <a:solidFill>
                <a:schemeClr val="bg1"/>
              </a:solidFill>
              <a:latin typeface="Seaford" panose="00000500000000000000" pitchFamily="2" charset="0"/>
            </a:endParaRPr>
          </a:p>
        </p:txBody>
      </p:sp>
      <p:pic>
        <p:nvPicPr>
          <p:cNvPr id="4" name="Picture 3" descr="Diagram&#10;&#10;Description automatically generated with medium confidence">
            <a:extLst>
              <a:ext uri="{FF2B5EF4-FFF2-40B4-BE49-F238E27FC236}">
                <a16:creationId xmlns:a16="http://schemas.microsoft.com/office/drawing/2014/main" id="{CC31F6C1-6142-986B-B219-8534EF09C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852" y="1690689"/>
            <a:ext cx="6089716" cy="4567287"/>
          </a:xfrm>
          <a:prstGeom prst="rect">
            <a:avLst/>
          </a:prstGeom>
        </p:spPr>
      </p:pic>
      <p:pic>
        <p:nvPicPr>
          <p:cNvPr id="6" name="Picture 5" descr="Chart&#10;&#10;Description automatically generated">
            <a:extLst>
              <a:ext uri="{FF2B5EF4-FFF2-40B4-BE49-F238E27FC236}">
                <a16:creationId xmlns:a16="http://schemas.microsoft.com/office/drawing/2014/main" id="{A0E861AA-30FD-ED36-4C14-55D33B71B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8" y="1690689"/>
            <a:ext cx="6089716" cy="4567287"/>
          </a:xfrm>
          <a:prstGeom prst="rect">
            <a:avLst/>
          </a:prstGeom>
        </p:spPr>
      </p:pic>
    </p:spTree>
    <p:extLst>
      <p:ext uri="{BB962C8B-B14F-4D97-AF65-F5344CB8AC3E}">
        <p14:creationId xmlns:p14="http://schemas.microsoft.com/office/powerpoint/2010/main" val="1037021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04AC-FB9E-AC66-9883-4762847A1AD7}"/>
              </a:ext>
            </a:extLst>
          </p:cNvPr>
          <p:cNvSpPr>
            <a:spLocks noGrp="1"/>
          </p:cNvSpPr>
          <p:nvPr>
            <p:ph type="title"/>
          </p:nvPr>
        </p:nvSpPr>
        <p:spPr>
          <a:xfrm>
            <a:off x="0" y="1"/>
            <a:ext cx="12192000" cy="1690688"/>
          </a:xfrm>
          <a:solidFill>
            <a:srgbClr val="C00000"/>
          </a:solidFill>
        </p:spPr>
        <p:txBody>
          <a:bodyPr/>
          <a:lstStyle/>
          <a:p>
            <a:pPr algn="ctr"/>
            <a:r>
              <a:rPr lang="en-GB" dirty="0">
                <a:solidFill>
                  <a:schemeClr val="bg1"/>
                </a:solidFill>
                <a:latin typeface="Seaford" panose="00000500000000000000" pitchFamily="2" charset="0"/>
              </a:rPr>
              <a:t>TDP vs Null: below percolation threshold</a:t>
            </a:r>
            <a:endParaRPr lang="en-IN" dirty="0">
              <a:solidFill>
                <a:schemeClr val="bg1"/>
              </a:solidFill>
              <a:latin typeface="Seaford" panose="00000500000000000000" pitchFamily="2" charset="0"/>
            </a:endParaRPr>
          </a:p>
        </p:txBody>
      </p:sp>
      <p:pic>
        <p:nvPicPr>
          <p:cNvPr id="10" name="Picture 9" descr="Chart, line chart&#10;&#10;Description automatically generated">
            <a:extLst>
              <a:ext uri="{FF2B5EF4-FFF2-40B4-BE49-F238E27FC236}">
                <a16:creationId xmlns:a16="http://schemas.microsoft.com/office/drawing/2014/main" id="{C8B929D9-D1D4-AC95-D7D4-82BD33C0F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9"/>
            <a:ext cx="6096000" cy="4572000"/>
          </a:xfrm>
          <a:prstGeom prst="rect">
            <a:avLst/>
          </a:prstGeom>
        </p:spPr>
      </p:pic>
      <p:pic>
        <p:nvPicPr>
          <p:cNvPr id="12" name="Picture 11" descr="Chart, line chart&#10;&#10;Description automatically generated">
            <a:extLst>
              <a:ext uri="{FF2B5EF4-FFF2-40B4-BE49-F238E27FC236}">
                <a16:creationId xmlns:a16="http://schemas.microsoft.com/office/drawing/2014/main" id="{41A63F34-7B6F-EC61-29A2-4DCE7A3A1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500" y="1763814"/>
            <a:ext cx="5998500" cy="4498875"/>
          </a:xfrm>
          <a:prstGeom prst="rect">
            <a:avLst/>
          </a:prstGeom>
        </p:spPr>
      </p:pic>
    </p:spTree>
    <p:extLst>
      <p:ext uri="{BB962C8B-B14F-4D97-AF65-F5344CB8AC3E}">
        <p14:creationId xmlns:p14="http://schemas.microsoft.com/office/powerpoint/2010/main" val="2751626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04AC-FB9E-AC66-9883-4762847A1AD7}"/>
              </a:ext>
            </a:extLst>
          </p:cNvPr>
          <p:cNvSpPr>
            <a:spLocks noGrp="1"/>
          </p:cNvSpPr>
          <p:nvPr>
            <p:ph type="title"/>
          </p:nvPr>
        </p:nvSpPr>
        <p:spPr>
          <a:xfrm>
            <a:off x="0" y="1"/>
            <a:ext cx="12192000" cy="1690688"/>
          </a:xfrm>
          <a:solidFill>
            <a:srgbClr val="C00000"/>
          </a:solidFill>
        </p:spPr>
        <p:txBody>
          <a:bodyPr/>
          <a:lstStyle/>
          <a:p>
            <a:pPr algn="ctr"/>
            <a:r>
              <a:rPr lang="en-GB" dirty="0">
                <a:solidFill>
                  <a:schemeClr val="bg1"/>
                </a:solidFill>
                <a:latin typeface="Seaford" panose="00000500000000000000" pitchFamily="2" charset="0"/>
              </a:rPr>
              <a:t>TDP vs Null: above percolation threshold</a:t>
            </a:r>
            <a:endParaRPr lang="en-IN" dirty="0">
              <a:solidFill>
                <a:schemeClr val="bg1"/>
              </a:solidFill>
              <a:latin typeface="Seaford" panose="00000500000000000000" pitchFamily="2" charset="0"/>
            </a:endParaRPr>
          </a:p>
        </p:txBody>
      </p:sp>
      <p:pic>
        <p:nvPicPr>
          <p:cNvPr id="4" name="Picture 3" descr="Chart&#10;&#10;Description automatically generated with medium confidence">
            <a:extLst>
              <a:ext uri="{FF2B5EF4-FFF2-40B4-BE49-F238E27FC236}">
                <a16:creationId xmlns:a16="http://schemas.microsoft.com/office/drawing/2014/main" id="{0AF6904B-3E51-B5A6-7EE4-76CD7DB30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690689"/>
            <a:ext cx="6096001" cy="4572001"/>
          </a:xfrm>
          <a:prstGeom prst="rect">
            <a:avLst/>
          </a:prstGeom>
        </p:spPr>
      </p:pic>
      <p:pic>
        <p:nvPicPr>
          <p:cNvPr id="6" name="Picture 5" descr="Chart, line chart&#10;&#10;Description automatically generated">
            <a:extLst>
              <a:ext uri="{FF2B5EF4-FFF2-40B4-BE49-F238E27FC236}">
                <a16:creationId xmlns:a16="http://schemas.microsoft.com/office/drawing/2014/main" id="{896FE7E8-998F-1112-FF5A-A598803B7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4333"/>
            <a:ext cx="6095999" cy="4571999"/>
          </a:xfrm>
          <a:prstGeom prst="rect">
            <a:avLst/>
          </a:prstGeom>
        </p:spPr>
      </p:pic>
    </p:spTree>
    <p:extLst>
      <p:ext uri="{BB962C8B-B14F-4D97-AF65-F5344CB8AC3E}">
        <p14:creationId xmlns:p14="http://schemas.microsoft.com/office/powerpoint/2010/main" val="204009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04AC-FB9E-AC66-9883-4762847A1AD7}"/>
              </a:ext>
            </a:extLst>
          </p:cNvPr>
          <p:cNvSpPr>
            <a:spLocks noGrp="1"/>
          </p:cNvSpPr>
          <p:nvPr>
            <p:ph type="title"/>
          </p:nvPr>
        </p:nvSpPr>
        <p:spPr>
          <a:xfrm>
            <a:off x="0" y="1"/>
            <a:ext cx="12192000" cy="1690688"/>
          </a:xfrm>
          <a:solidFill>
            <a:srgbClr val="C00000"/>
          </a:solidFill>
        </p:spPr>
        <p:txBody>
          <a:bodyPr/>
          <a:lstStyle/>
          <a:p>
            <a:pPr algn="ctr"/>
            <a:r>
              <a:rPr lang="en-GB" dirty="0">
                <a:solidFill>
                  <a:schemeClr val="bg1"/>
                </a:solidFill>
                <a:latin typeface="Seaford" panose="00000500000000000000" pitchFamily="2" charset="0"/>
              </a:rPr>
              <a:t>TDP vs Null: above percolation threshold</a:t>
            </a:r>
            <a:endParaRPr lang="en-IN" dirty="0">
              <a:solidFill>
                <a:schemeClr val="bg1"/>
              </a:solidFill>
              <a:latin typeface="Seaford" panose="00000500000000000000" pitchFamily="2" charset="0"/>
            </a:endParaRPr>
          </a:p>
        </p:txBody>
      </p:sp>
      <p:pic>
        <p:nvPicPr>
          <p:cNvPr id="5" name="Picture 4" descr="Chart, histogram&#10;&#10;Description automatically generated">
            <a:extLst>
              <a:ext uri="{FF2B5EF4-FFF2-40B4-BE49-F238E27FC236}">
                <a16:creationId xmlns:a16="http://schemas.microsoft.com/office/drawing/2014/main" id="{449CC1EC-ADFE-87E8-3CED-1F15F823E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6096000" cy="4572000"/>
          </a:xfrm>
          <a:prstGeom prst="rect">
            <a:avLst/>
          </a:prstGeom>
        </p:spPr>
      </p:pic>
      <p:pic>
        <p:nvPicPr>
          <p:cNvPr id="8" name="Picture 7" descr="Chart, histogram&#10;&#10;Description automatically generated">
            <a:extLst>
              <a:ext uri="{FF2B5EF4-FFF2-40B4-BE49-F238E27FC236}">
                <a16:creationId xmlns:a16="http://schemas.microsoft.com/office/drawing/2014/main" id="{6C8CD78D-D18E-370D-C3C0-1A561597C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9"/>
            <a:ext cx="6096000" cy="4572000"/>
          </a:xfrm>
          <a:prstGeom prst="rect">
            <a:avLst/>
          </a:prstGeom>
        </p:spPr>
      </p:pic>
    </p:spTree>
    <p:extLst>
      <p:ext uri="{BB962C8B-B14F-4D97-AF65-F5344CB8AC3E}">
        <p14:creationId xmlns:p14="http://schemas.microsoft.com/office/powerpoint/2010/main" val="431651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D2BD54DD-AD87-9A7C-90FE-E548A2F32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57200"/>
            <a:ext cx="7924800" cy="5943600"/>
          </a:xfrm>
          <a:prstGeom prst="rect">
            <a:avLst/>
          </a:prstGeom>
        </p:spPr>
      </p:pic>
    </p:spTree>
    <p:extLst>
      <p:ext uri="{BB962C8B-B14F-4D97-AF65-F5344CB8AC3E}">
        <p14:creationId xmlns:p14="http://schemas.microsoft.com/office/powerpoint/2010/main" val="2597454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2CF-F7CB-0932-200C-FA608EF0F523}"/>
              </a:ext>
            </a:extLst>
          </p:cNvPr>
          <p:cNvSpPr>
            <a:spLocks noGrp="1"/>
          </p:cNvSpPr>
          <p:nvPr>
            <p:ph type="title"/>
          </p:nvPr>
        </p:nvSpPr>
        <p:spPr>
          <a:xfrm>
            <a:off x="0" y="1"/>
            <a:ext cx="12192000" cy="1690688"/>
          </a:xfrm>
          <a:solidFill>
            <a:srgbClr val="FF0000"/>
          </a:solidFill>
        </p:spPr>
        <p:txBody>
          <a:bodyPr>
            <a:normAutofit/>
          </a:bodyPr>
          <a:lstStyle/>
          <a:p>
            <a:pPr algn="ctr"/>
            <a:r>
              <a:rPr lang="en-GB" sz="6000" dirty="0">
                <a:solidFill>
                  <a:schemeClr val="bg1"/>
                </a:solidFill>
                <a:latin typeface="Seaford" panose="00000500000000000000" pitchFamily="2" charset="0"/>
              </a:rPr>
              <a:t>Cluster Size Distribution</a:t>
            </a:r>
            <a:endParaRPr lang="en-IN" sz="6000" dirty="0">
              <a:solidFill>
                <a:schemeClr val="bg1"/>
              </a:solidFill>
              <a:latin typeface="Seaford" panose="00000500000000000000" pitchFamily="2" charset="0"/>
            </a:endParaRPr>
          </a:p>
        </p:txBody>
      </p:sp>
      <p:pic>
        <p:nvPicPr>
          <p:cNvPr id="4" name="Picture 3" descr="Chart&#10;&#10;Description automatically generated">
            <a:extLst>
              <a:ext uri="{FF2B5EF4-FFF2-40B4-BE49-F238E27FC236}">
                <a16:creationId xmlns:a16="http://schemas.microsoft.com/office/drawing/2014/main" id="{D53FDDAB-2F5B-AEBF-4223-5E79F8E88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690689"/>
            <a:ext cx="6095999" cy="4571999"/>
          </a:xfrm>
          <a:prstGeom prst="rect">
            <a:avLst/>
          </a:prstGeom>
        </p:spPr>
      </p:pic>
      <p:pic>
        <p:nvPicPr>
          <p:cNvPr id="6" name="Picture 5" descr="Chart, line chart, scatter chart&#10;&#10;Description automatically generated">
            <a:extLst>
              <a:ext uri="{FF2B5EF4-FFF2-40B4-BE49-F238E27FC236}">
                <a16:creationId xmlns:a16="http://schemas.microsoft.com/office/drawing/2014/main" id="{619194DE-2163-DFC9-8379-DA1233A35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095999" cy="4571999"/>
          </a:xfrm>
          <a:prstGeom prst="rect">
            <a:avLst/>
          </a:prstGeom>
        </p:spPr>
      </p:pic>
    </p:spTree>
    <p:extLst>
      <p:ext uri="{BB962C8B-B14F-4D97-AF65-F5344CB8AC3E}">
        <p14:creationId xmlns:p14="http://schemas.microsoft.com/office/powerpoint/2010/main" val="2710640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2CF-F7CB-0932-200C-FA608EF0F523}"/>
              </a:ext>
            </a:extLst>
          </p:cNvPr>
          <p:cNvSpPr>
            <a:spLocks noGrp="1"/>
          </p:cNvSpPr>
          <p:nvPr>
            <p:ph type="title"/>
          </p:nvPr>
        </p:nvSpPr>
        <p:spPr>
          <a:xfrm>
            <a:off x="0" y="1"/>
            <a:ext cx="12192000" cy="1690688"/>
          </a:xfrm>
          <a:solidFill>
            <a:srgbClr val="FF0000"/>
          </a:solidFill>
        </p:spPr>
        <p:txBody>
          <a:bodyPr>
            <a:normAutofit/>
          </a:bodyPr>
          <a:lstStyle/>
          <a:p>
            <a:pPr algn="ctr"/>
            <a:r>
              <a:rPr lang="en-GB" sz="6000" dirty="0">
                <a:solidFill>
                  <a:schemeClr val="bg1"/>
                </a:solidFill>
                <a:latin typeface="Seaford" panose="00000500000000000000" pitchFamily="2" charset="0"/>
              </a:rPr>
              <a:t>Cluster Size Distribution</a:t>
            </a:r>
            <a:endParaRPr lang="en-IN" sz="6000" dirty="0">
              <a:solidFill>
                <a:schemeClr val="bg1"/>
              </a:solidFill>
              <a:latin typeface="Seaford" panose="00000500000000000000" pitchFamily="2" charset="0"/>
            </a:endParaRPr>
          </a:p>
        </p:txBody>
      </p:sp>
      <p:pic>
        <p:nvPicPr>
          <p:cNvPr id="5" name="Picture 4" descr="Chart, scatter chart&#10;&#10;Description automatically generated">
            <a:extLst>
              <a:ext uri="{FF2B5EF4-FFF2-40B4-BE49-F238E27FC236}">
                <a16:creationId xmlns:a16="http://schemas.microsoft.com/office/drawing/2014/main" id="{E67AE127-233B-EB0F-D3E3-22915F32D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0688"/>
            <a:ext cx="6096000" cy="4572000"/>
          </a:xfrm>
          <a:prstGeom prst="rect">
            <a:avLst/>
          </a:prstGeom>
        </p:spPr>
      </p:pic>
      <p:pic>
        <p:nvPicPr>
          <p:cNvPr id="8" name="Picture 7" descr="Chart, scatter chart&#10;&#10;Description automatically generated">
            <a:extLst>
              <a:ext uri="{FF2B5EF4-FFF2-40B4-BE49-F238E27FC236}">
                <a16:creationId xmlns:a16="http://schemas.microsoft.com/office/drawing/2014/main" id="{FF62997E-D65C-4DB8-B104-69C984D1B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096000" cy="4572000"/>
          </a:xfrm>
          <a:prstGeom prst="rect">
            <a:avLst/>
          </a:prstGeom>
        </p:spPr>
      </p:pic>
    </p:spTree>
    <p:extLst>
      <p:ext uri="{BB962C8B-B14F-4D97-AF65-F5344CB8AC3E}">
        <p14:creationId xmlns:p14="http://schemas.microsoft.com/office/powerpoint/2010/main" val="2995498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A211-E9BD-3296-7DB1-280E718AA428}"/>
              </a:ext>
            </a:extLst>
          </p:cNvPr>
          <p:cNvSpPr>
            <a:spLocks noGrp="1"/>
          </p:cNvSpPr>
          <p:nvPr>
            <p:ph type="title"/>
          </p:nvPr>
        </p:nvSpPr>
        <p:spPr>
          <a:xfrm>
            <a:off x="0" y="1"/>
            <a:ext cx="12192000" cy="1690688"/>
          </a:xfrm>
          <a:solidFill>
            <a:srgbClr val="FF0000"/>
          </a:solidFill>
        </p:spPr>
        <p:txBody>
          <a:bodyPr>
            <a:normAutofit/>
          </a:bodyPr>
          <a:lstStyle/>
          <a:p>
            <a:pPr algn="ctr"/>
            <a:r>
              <a:rPr lang="en-GB" sz="6000" dirty="0">
                <a:solidFill>
                  <a:schemeClr val="bg1"/>
                </a:solidFill>
                <a:latin typeface="Seaford" panose="00000500000000000000" pitchFamily="2" charset="0"/>
              </a:rPr>
              <a:t>CSD across q = 0</a:t>
            </a:r>
            <a:endParaRPr lang="en-IN" sz="6000" dirty="0">
              <a:solidFill>
                <a:schemeClr val="bg1"/>
              </a:solidFill>
              <a:latin typeface="Seaford" panose="00000500000000000000" pitchFamily="2" charset="0"/>
            </a:endParaRPr>
          </a:p>
        </p:txBody>
      </p:sp>
      <p:pic>
        <p:nvPicPr>
          <p:cNvPr id="4" name="Picture 3" descr="Table&#10;&#10;Description automatically generated">
            <a:extLst>
              <a:ext uri="{FF2B5EF4-FFF2-40B4-BE49-F238E27FC236}">
                <a16:creationId xmlns:a16="http://schemas.microsoft.com/office/drawing/2014/main" id="{B3484D1B-EDEA-6658-5FD6-4CC54718A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97" y="2075041"/>
            <a:ext cx="11141405" cy="4404742"/>
          </a:xfrm>
          <a:prstGeom prst="rect">
            <a:avLst/>
          </a:prstGeom>
        </p:spPr>
      </p:pic>
    </p:spTree>
    <p:extLst>
      <p:ext uri="{BB962C8B-B14F-4D97-AF65-F5344CB8AC3E}">
        <p14:creationId xmlns:p14="http://schemas.microsoft.com/office/powerpoint/2010/main" val="193634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A211-E9BD-3296-7DB1-280E718AA428}"/>
              </a:ext>
            </a:extLst>
          </p:cNvPr>
          <p:cNvSpPr>
            <a:spLocks noGrp="1"/>
          </p:cNvSpPr>
          <p:nvPr>
            <p:ph type="title"/>
          </p:nvPr>
        </p:nvSpPr>
        <p:spPr>
          <a:xfrm>
            <a:off x="0" y="1"/>
            <a:ext cx="12192000" cy="1690688"/>
          </a:xfrm>
          <a:solidFill>
            <a:srgbClr val="FF0000"/>
          </a:solidFill>
        </p:spPr>
        <p:txBody>
          <a:bodyPr>
            <a:normAutofit/>
          </a:bodyPr>
          <a:lstStyle/>
          <a:p>
            <a:pPr algn="ctr"/>
            <a:r>
              <a:rPr lang="en-GB" sz="6000" dirty="0">
                <a:solidFill>
                  <a:schemeClr val="bg1"/>
                </a:solidFill>
                <a:latin typeface="Seaford" panose="00000500000000000000" pitchFamily="2" charset="0"/>
              </a:rPr>
              <a:t>CSD across q = 0.25</a:t>
            </a:r>
            <a:endParaRPr lang="en-IN" sz="6000" dirty="0">
              <a:solidFill>
                <a:schemeClr val="bg1"/>
              </a:solidFill>
              <a:latin typeface="Seaford" panose="00000500000000000000" pitchFamily="2" charset="0"/>
            </a:endParaRPr>
          </a:p>
        </p:txBody>
      </p:sp>
      <p:pic>
        <p:nvPicPr>
          <p:cNvPr id="5" name="Picture 4" descr="Table&#10;&#10;Description automatically generated">
            <a:extLst>
              <a:ext uri="{FF2B5EF4-FFF2-40B4-BE49-F238E27FC236}">
                <a16:creationId xmlns:a16="http://schemas.microsoft.com/office/drawing/2014/main" id="{718341BA-7104-0824-49E8-53931B1F0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38" y="2361897"/>
            <a:ext cx="11110923" cy="3673158"/>
          </a:xfrm>
          <a:prstGeom prst="rect">
            <a:avLst/>
          </a:prstGeom>
        </p:spPr>
      </p:pic>
    </p:spTree>
    <p:extLst>
      <p:ext uri="{BB962C8B-B14F-4D97-AF65-F5344CB8AC3E}">
        <p14:creationId xmlns:p14="http://schemas.microsoft.com/office/powerpoint/2010/main" val="3433648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A211-E9BD-3296-7DB1-280E718AA428}"/>
              </a:ext>
            </a:extLst>
          </p:cNvPr>
          <p:cNvSpPr>
            <a:spLocks noGrp="1"/>
          </p:cNvSpPr>
          <p:nvPr>
            <p:ph type="title"/>
          </p:nvPr>
        </p:nvSpPr>
        <p:spPr>
          <a:xfrm>
            <a:off x="0" y="1"/>
            <a:ext cx="12192000" cy="1690688"/>
          </a:xfrm>
          <a:solidFill>
            <a:srgbClr val="FF0000"/>
          </a:solidFill>
        </p:spPr>
        <p:txBody>
          <a:bodyPr>
            <a:normAutofit/>
          </a:bodyPr>
          <a:lstStyle/>
          <a:p>
            <a:pPr algn="ctr"/>
            <a:r>
              <a:rPr lang="en-GB" sz="6000" dirty="0">
                <a:solidFill>
                  <a:schemeClr val="bg1"/>
                </a:solidFill>
                <a:latin typeface="Seaford" panose="00000500000000000000" pitchFamily="2" charset="0"/>
              </a:rPr>
              <a:t>CSD across q = 0.5</a:t>
            </a:r>
            <a:endParaRPr lang="en-IN" sz="6000" dirty="0">
              <a:solidFill>
                <a:schemeClr val="bg1"/>
              </a:solidFill>
              <a:latin typeface="Seaford" panose="00000500000000000000" pitchFamily="2" charset="0"/>
            </a:endParaRPr>
          </a:p>
        </p:txBody>
      </p:sp>
      <p:pic>
        <p:nvPicPr>
          <p:cNvPr id="4" name="Picture 3" descr="Table&#10;&#10;Description automatically generated">
            <a:extLst>
              <a:ext uri="{FF2B5EF4-FFF2-40B4-BE49-F238E27FC236}">
                <a16:creationId xmlns:a16="http://schemas.microsoft.com/office/drawing/2014/main" id="{268E074D-BAB4-B43A-AAF7-A74D73E54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69" y="2533975"/>
            <a:ext cx="11088061" cy="3330229"/>
          </a:xfrm>
          <a:prstGeom prst="rect">
            <a:avLst/>
          </a:prstGeom>
        </p:spPr>
      </p:pic>
    </p:spTree>
    <p:extLst>
      <p:ext uri="{BB962C8B-B14F-4D97-AF65-F5344CB8AC3E}">
        <p14:creationId xmlns:p14="http://schemas.microsoft.com/office/powerpoint/2010/main" val="3059542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5CF91E-6293-A0CC-EB24-AB54189D0C5D}"/>
              </a:ext>
            </a:extLst>
          </p:cNvPr>
          <p:cNvSpPr>
            <a:spLocks noGrp="1"/>
          </p:cNvSpPr>
          <p:nvPr>
            <p:ph type="title"/>
          </p:nvPr>
        </p:nvSpPr>
        <p:spPr>
          <a:xfrm>
            <a:off x="282804" y="348865"/>
            <a:ext cx="11547835" cy="1576446"/>
          </a:xfrm>
        </p:spPr>
        <p:txBody>
          <a:bodyPr anchor="ctr">
            <a:noAutofit/>
          </a:bodyPr>
          <a:lstStyle/>
          <a:p>
            <a:pPr algn="ctr"/>
            <a:r>
              <a:rPr lang="en-GB" sz="6000" dirty="0">
                <a:solidFill>
                  <a:srgbClr val="FFFFFF"/>
                </a:solidFill>
                <a:latin typeface="Seaford" panose="00000500000000000000" pitchFamily="2" charset="0"/>
              </a:rPr>
              <a:t>Aspects of Patchy Ecosystems</a:t>
            </a:r>
            <a:endParaRPr lang="en-IN" sz="6000" dirty="0">
              <a:solidFill>
                <a:srgbClr val="FFFFFF"/>
              </a:solidFill>
              <a:latin typeface="Seaford" panose="00000500000000000000" pitchFamily="2" charset="0"/>
            </a:endParaRPr>
          </a:p>
        </p:txBody>
      </p:sp>
      <p:graphicFrame>
        <p:nvGraphicFramePr>
          <p:cNvPr id="5" name="Content Placeholder 2">
            <a:extLst>
              <a:ext uri="{FF2B5EF4-FFF2-40B4-BE49-F238E27FC236}">
                <a16:creationId xmlns:a16="http://schemas.microsoft.com/office/drawing/2014/main" id="{B51887D7-59F9-430B-CEBF-2DB74D99B9EB}"/>
              </a:ext>
            </a:extLst>
          </p:cNvPr>
          <p:cNvGraphicFramePr>
            <a:graphicFrameLocks noGrp="1"/>
          </p:cNvGraphicFramePr>
          <p:nvPr>
            <p:ph idx="1"/>
            <p:extLst>
              <p:ext uri="{D42A27DB-BD31-4B8C-83A1-F6EECF244321}">
                <p14:modId xmlns:p14="http://schemas.microsoft.com/office/powerpoint/2010/main" val="214687321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937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023B4-E36C-B5DD-1362-CEEF09865D3F}"/>
              </a:ext>
            </a:extLst>
          </p:cNvPr>
          <p:cNvSpPr>
            <a:spLocks noGrp="1"/>
          </p:cNvSpPr>
          <p:nvPr>
            <p:ph type="title"/>
          </p:nvPr>
        </p:nvSpPr>
        <p:spPr>
          <a:xfrm>
            <a:off x="0" y="1"/>
            <a:ext cx="12192000" cy="1690688"/>
          </a:xfrm>
          <a:solidFill>
            <a:srgbClr val="FF0000"/>
          </a:solidFill>
        </p:spPr>
        <p:txBody>
          <a:bodyPr>
            <a:normAutofit/>
          </a:bodyPr>
          <a:lstStyle/>
          <a:p>
            <a:pPr algn="ctr"/>
            <a:r>
              <a:rPr lang="en-GB" sz="6000" dirty="0">
                <a:solidFill>
                  <a:schemeClr val="bg1"/>
                </a:solidFill>
                <a:latin typeface="Seaford" panose="00000500000000000000" pitchFamily="2" charset="0"/>
              </a:rPr>
              <a:t>Early Warning Signal - 1</a:t>
            </a:r>
            <a:endParaRPr lang="en-IN" sz="6000" dirty="0">
              <a:solidFill>
                <a:schemeClr val="bg1"/>
              </a:solidFill>
              <a:latin typeface="Seaford" panose="00000500000000000000" pitchFamily="2" charset="0"/>
            </a:endParaRPr>
          </a:p>
        </p:txBody>
      </p:sp>
      <p:sp>
        <p:nvSpPr>
          <p:cNvPr id="4" name="TextBox 3">
            <a:extLst>
              <a:ext uri="{FF2B5EF4-FFF2-40B4-BE49-F238E27FC236}">
                <a16:creationId xmlns:a16="http://schemas.microsoft.com/office/drawing/2014/main" id="{D3FDD83F-5EE1-0D78-5CAD-2A9DB275417D}"/>
              </a:ext>
            </a:extLst>
          </p:cNvPr>
          <p:cNvSpPr txBox="1"/>
          <p:nvPr/>
        </p:nvSpPr>
        <p:spPr>
          <a:xfrm>
            <a:off x="1466207" y="2846896"/>
            <a:ext cx="9259586" cy="2554545"/>
          </a:xfrm>
          <a:prstGeom prst="rect">
            <a:avLst/>
          </a:prstGeom>
          <a:noFill/>
        </p:spPr>
        <p:txBody>
          <a:bodyPr wrap="none" rtlCol="0">
            <a:spAutoFit/>
          </a:bodyPr>
          <a:lstStyle/>
          <a:p>
            <a:pPr algn="ctr"/>
            <a:r>
              <a:rPr lang="en-GB" sz="4000" dirty="0">
                <a:latin typeface="Tenorite" panose="00000500000000000000" pitchFamily="2" charset="0"/>
              </a:rPr>
              <a:t>As a system nears its critical threshold, </a:t>
            </a:r>
          </a:p>
          <a:p>
            <a:pPr algn="ctr"/>
            <a:r>
              <a:rPr lang="en-GB" sz="4000" dirty="0">
                <a:latin typeface="Tenorite" panose="00000500000000000000" pitchFamily="2" charset="0"/>
              </a:rPr>
              <a:t>the cluster size distribution changes from</a:t>
            </a:r>
          </a:p>
          <a:p>
            <a:pPr algn="ctr"/>
            <a:r>
              <a:rPr lang="en-GB" sz="4000" dirty="0">
                <a:latin typeface="Tenorite" panose="00000500000000000000" pitchFamily="2" charset="0"/>
              </a:rPr>
              <a:t> a power-law distribution </a:t>
            </a:r>
          </a:p>
          <a:p>
            <a:pPr algn="ctr"/>
            <a:r>
              <a:rPr lang="en-GB" sz="4000" dirty="0">
                <a:latin typeface="Tenorite" panose="00000500000000000000" pitchFamily="2" charset="0"/>
              </a:rPr>
              <a:t>to a truncated power-law distribution</a:t>
            </a:r>
            <a:endParaRPr lang="en-IN" sz="4000" dirty="0">
              <a:latin typeface="Tenorite" panose="00000500000000000000" pitchFamily="2" charset="0"/>
            </a:endParaRPr>
          </a:p>
        </p:txBody>
      </p:sp>
    </p:spTree>
    <p:extLst>
      <p:ext uri="{BB962C8B-B14F-4D97-AF65-F5344CB8AC3E}">
        <p14:creationId xmlns:p14="http://schemas.microsoft.com/office/powerpoint/2010/main" val="4007456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6C70-6E9C-EA7C-37B4-4C97284C6200}"/>
              </a:ext>
            </a:extLst>
          </p:cNvPr>
          <p:cNvSpPr>
            <a:spLocks noGrp="1"/>
          </p:cNvSpPr>
          <p:nvPr>
            <p:ph type="title"/>
          </p:nvPr>
        </p:nvSpPr>
        <p:spPr>
          <a:xfrm>
            <a:off x="0" y="1"/>
            <a:ext cx="12192000" cy="1690688"/>
          </a:xfrm>
          <a:solidFill>
            <a:srgbClr val="92D050"/>
          </a:solidFill>
        </p:spPr>
        <p:txBody>
          <a:bodyPr>
            <a:normAutofit/>
          </a:bodyPr>
          <a:lstStyle/>
          <a:p>
            <a:pPr algn="ctr"/>
            <a:r>
              <a:rPr lang="en-GB" sz="6000" dirty="0">
                <a:solidFill>
                  <a:schemeClr val="bg1"/>
                </a:solidFill>
                <a:latin typeface="Seaford" panose="00000500000000000000" pitchFamily="2" charset="0"/>
              </a:rPr>
              <a:t>Cluster Dynamics</a:t>
            </a:r>
            <a:endParaRPr lang="en-IN" sz="6000" dirty="0">
              <a:solidFill>
                <a:schemeClr val="bg1"/>
              </a:solidFill>
              <a:latin typeface="Seaford" panose="00000500000000000000" pitchFamily="2" charset="0"/>
            </a:endParaRPr>
          </a:p>
        </p:txBody>
      </p:sp>
      <p:pic>
        <p:nvPicPr>
          <p:cNvPr id="8" name="Picture 7" descr="Chart, line chart&#10;&#10;Description automatically generated">
            <a:extLst>
              <a:ext uri="{FF2B5EF4-FFF2-40B4-BE49-F238E27FC236}">
                <a16:creationId xmlns:a16="http://schemas.microsoft.com/office/drawing/2014/main" id="{927E4E86-D312-A31E-EC63-833B927AD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0688"/>
            <a:ext cx="6096000" cy="4572000"/>
          </a:xfrm>
          <a:prstGeom prst="rect">
            <a:avLst/>
          </a:prstGeom>
        </p:spPr>
      </p:pic>
      <p:pic>
        <p:nvPicPr>
          <p:cNvPr id="10" name="Picture 9" descr="Chart&#10;&#10;Description automatically generated">
            <a:extLst>
              <a:ext uri="{FF2B5EF4-FFF2-40B4-BE49-F238E27FC236}">
                <a16:creationId xmlns:a16="http://schemas.microsoft.com/office/drawing/2014/main" id="{BC6D89AE-BA94-FD6B-C2D5-06F1EB019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096000" cy="4572000"/>
          </a:xfrm>
          <a:prstGeom prst="rect">
            <a:avLst/>
          </a:prstGeom>
        </p:spPr>
      </p:pic>
    </p:spTree>
    <p:extLst>
      <p:ext uri="{BB962C8B-B14F-4D97-AF65-F5344CB8AC3E}">
        <p14:creationId xmlns:p14="http://schemas.microsoft.com/office/powerpoint/2010/main" val="3809962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6C70-6E9C-EA7C-37B4-4C97284C6200}"/>
              </a:ext>
            </a:extLst>
          </p:cNvPr>
          <p:cNvSpPr>
            <a:spLocks noGrp="1"/>
          </p:cNvSpPr>
          <p:nvPr>
            <p:ph type="title"/>
          </p:nvPr>
        </p:nvSpPr>
        <p:spPr>
          <a:xfrm>
            <a:off x="0" y="1"/>
            <a:ext cx="12192000" cy="1690688"/>
          </a:xfrm>
          <a:solidFill>
            <a:srgbClr val="92D050"/>
          </a:solidFill>
        </p:spPr>
        <p:txBody>
          <a:bodyPr>
            <a:normAutofit/>
          </a:bodyPr>
          <a:lstStyle/>
          <a:p>
            <a:pPr algn="ctr"/>
            <a:r>
              <a:rPr lang="en-GB" sz="6000" dirty="0">
                <a:solidFill>
                  <a:schemeClr val="bg1"/>
                </a:solidFill>
                <a:latin typeface="Seaford" panose="00000500000000000000" pitchFamily="2" charset="0"/>
              </a:rPr>
              <a:t>Cluster Dynamics</a:t>
            </a:r>
            <a:endParaRPr lang="en-IN" sz="6000" dirty="0">
              <a:solidFill>
                <a:schemeClr val="bg1"/>
              </a:solidFill>
              <a:latin typeface="Seaford" panose="00000500000000000000" pitchFamily="2" charset="0"/>
            </a:endParaRPr>
          </a:p>
        </p:txBody>
      </p:sp>
      <p:pic>
        <p:nvPicPr>
          <p:cNvPr id="5" name="Picture 4" descr="Chart&#10;&#10;Description automatically generated">
            <a:extLst>
              <a:ext uri="{FF2B5EF4-FFF2-40B4-BE49-F238E27FC236}">
                <a16:creationId xmlns:a16="http://schemas.microsoft.com/office/drawing/2014/main" id="{A05A240A-8410-A024-991C-23317724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0688"/>
            <a:ext cx="6096000" cy="4572000"/>
          </a:xfrm>
          <a:prstGeom prst="rect">
            <a:avLst/>
          </a:prstGeom>
        </p:spPr>
      </p:pic>
      <p:pic>
        <p:nvPicPr>
          <p:cNvPr id="8" name="Picture 7" descr="Chart, line chart&#10;&#10;Description automatically generated">
            <a:extLst>
              <a:ext uri="{FF2B5EF4-FFF2-40B4-BE49-F238E27FC236}">
                <a16:creationId xmlns:a16="http://schemas.microsoft.com/office/drawing/2014/main" id="{7A4041A0-6434-B45F-C1EE-C6F11ABDD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096000" cy="4572000"/>
          </a:xfrm>
          <a:prstGeom prst="rect">
            <a:avLst/>
          </a:prstGeom>
        </p:spPr>
      </p:pic>
    </p:spTree>
    <p:extLst>
      <p:ext uri="{BB962C8B-B14F-4D97-AF65-F5344CB8AC3E}">
        <p14:creationId xmlns:p14="http://schemas.microsoft.com/office/powerpoint/2010/main" val="237309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3155-66B4-629E-0AC2-EA05105516E6}"/>
              </a:ext>
            </a:extLst>
          </p:cNvPr>
          <p:cNvSpPr>
            <a:spLocks noGrp="1"/>
          </p:cNvSpPr>
          <p:nvPr>
            <p:ph type="title"/>
          </p:nvPr>
        </p:nvSpPr>
        <p:spPr>
          <a:xfrm>
            <a:off x="0" y="1"/>
            <a:ext cx="12192000" cy="1690688"/>
          </a:xfrm>
          <a:solidFill>
            <a:srgbClr val="92D050"/>
          </a:solidFill>
        </p:spPr>
        <p:txBody>
          <a:bodyPr>
            <a:normAutofit/>
          </a:bodyPr>
          <a:lstStyle/>
          <a:p>
            <a:pPr algn="ctr"/>
            <a:r>
              <a:rPr lang="en-GB" sz="6000" dirty="0">
                <a:solidFill>
                  <a:schemeClr val="bg1"/>
                </a:solidFill>
                <a:latin typeface="Seaford" panose="00000500000000000000" pitchFamily="2" charset="0"/>
              </a:rPr>
              <a:t>Cluster Dynamics across q = 0</a:t>
            </a:r>
            <a:endParaRPr lang="en-IN" sz="6000" dirty="0">
              <a:solidFill>
                <a:schemeClr val="bg1"/>
              </a:solidFill>
              <a:latin typeface="Seaford" panose="00000500000000000000" pitchFamily="2" charset="0"/>
            </a:endParaRPr>
          </a:p>
        </p:txBody>
      </p:sp>
      <p:pic>
        <p:nvPicPr>
          <p:cNvPr id="4" name="Picture 3" descr="Chart, line chart&#10;&#10;Description automatically generated">
            <a:extLst>
              <a:ext uri="{FF2B5EF4-FFF2-40B4-BE49-F238E27FC236}">
                <a16:creationId xmlns:a16="http://schemas.microsoft.com/office/drawing/2014/main" id="{1FD20400-66FE-93AF-EC90-31CCA0269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126" y="1690690"/>
            <a:ext cx="6889747" cy="5167310"/>
          </a:xfrm>
          <a:prstGeom prst="rect">
            <a:avLst/>
          </a:prstGeom>
        </p:spPr>
      </p:pic>
    </p:spTree>
    <p:extLst>
      <p:ext uri="{BB962C8B-B14F-4D97-AF65-F5344CB8AC3E}">
        <p14:creationId xmlns:p14="http://schemas.microsoft.com/office/powerpoint/2010/main" val="4011470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3155-66B4-629E-0AC2-EA05105516E6}"/>
              </a:ext>
            </a:extLst>
          </p:cNvPr>
          <p:cNvSpPr>
            <a:spLocks noGrp="1"/>
          </p:cNvSpPr>
          <p:nvPr>
            <p:ph type="title"/>
          </p:nvPr>
        </p:nvSpPr>
        <p:spPr>
          <a:xfrm>
            <a:off x="0" y="1"/>
            <a:ext cx="12192000" cy="1690688"/>
          </a:xfrm>
          <a:solidFill>
            <a:srgbClr val="92D050"/>
          </a:solidFill>
        </p:spPr>
        <p:txBody>
          <a:bodyPr>
            <a:normAutofit/>
          </a:bodyPr>
          <a:lstStyle/>
          <a:p>
            <a:pPr algn="ctr"/>
            <a:r>
              <a:rPr lang="en-GB" sz="6000" dirty="0">
                <a:solidFill>
                  <a:schemeClr val="bg1"/>
                </a:solidFill>
                <a:latin typeface="Seaford" panose="00000500000000000000" pitchFamily="2" charset="0"/>
              </a:rPr>
              <a:t>Cluster Dynamics across q = 0.25</a:t>
            </a:r>
            <a:endParaRPr lang="en-IN" sz="6000" dirty="0">
              <a:solidFill>
                <a:schemeClr val="bg1"/>
              </a:solidFill>
              <a:latin typeface="Seaford" panose="00000500000000000000" pitchFamily="2" charset="0"/>
            </a:endParaRPr>
          </a:p>
        </p:txBody>
      </p:sp>
      <p:pic>
        <p:nvPicPr>
          <p:cNvPr id="5" name="Picture 4" descr="Chart, line chart&#10;&#10;Description automatically generated">
            <a:extLst>
              <a:ext uri="{FF2B5EF4-FFF2-40B4-BE49-F238E27FC236}">
                <a16:creationId xmlns:a16="http://schemas.microsoft.com/office/drawing/2014/main" id="{EEE2F8BF-100E-8ECB-5DF3-DCC4CACDD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126" y="1690689"/>
            <a:ext cx="6889747" cy="5167310"/>
          </a:xfrm>
          <a:prstGeom prst="rect">
            <a:avLst/>
          </a:prstGeom>
        </p:spPr>
      </p:pic>
    </p:spTree>
    <p:extLst>
      <p:ext uri="{BB962C8B-B14F-4D97-AF65-F5344CB8AC3E}">
        <p14:creationId xmlns:p14="http://schemas.microsoft.com/office/powerpoint/2010/main" val="1775044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3155-66B4-629E-0AC2-EA05105516E6}"/>
              </a:ext>
            </a:extLst>
          </p:cNvPr>
          <p:cNvSpPr>
            <a:spLocks noGrp="1"/>
          </p:cNvSpPr>
          <p:nvPr>
            <p:ph type="title"/>
          </p:nvPr>
        </p:nvSpPr>
        <p:spPr>
          <a:xfrm>
            <a:off x="0" y="1"/>
            <a:ext cx="12192000" cy="1690688"/>
          </a:xfrm>
          <a:solidFill>
            <a:srgbClr val="92D050"/>
          </a:solidFill>
        </p:spPr>
        <p:txBody>
          <a:bodyPr>
            <a:normAutofit/>
          </a:bodyPr>
          <a:lstStyle/>
          <a:p>
            <a:pPr algn="ctr"/>
            <a:r>
              <a:rPr lang="en-GB" sz="6000" dirty="0">
                <a:solidFill>
                  <a:schemeClr val="bg1"/>
                </a:solidFill>
                <a:latin typeface="Seaford" panose="00000500000000000000" pitchFamily="2" charset="0"/>
              </a:rPr>
              <a:t>Cluster Dynamics across q = 0.5</a:t>
            </a:r>
            <a:endParaRPr lang="en-IN" sz="6000" dirty="0">
              <a:solidFill>
                <a:schemeClr val="bg1"/>
              </a:solidFill>
              <a:latin typeface="Seaford" panose="00000500000000000000" pitchFamily="2" charset="0"/>
            </a:endParaRPr>
          </a:p>
        </p:txBody>
      </p:sp>
      <p:pic>
        <p:nvPicPr>
          <p:cNvPr id="4" name="Picture 3" descr="Chart, line chart&#10;&#10;Description automatically generated">
            <a:extLst>
              <a:ext uri="{FF2B5EF4-FFF2-40B4-BE49-F238E27FC236}">
                <a16:creationId xmlns:a16="http://schemas.microsoft.com/office/drawing/2014/main" id="{2765D32F-453C-5941-916D-E9B57A4B1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126" y="1690689"/>
            <a:ext cx="6889747" cy="5167310"/>
          </a:xfrm>
          <a:prstGeom prst="rect">
            <a:avLst/>
          </a:prstGeom>
        </p:spPr>
      </p:pic>
    </p:spTree>
    <p:extLst>
      <p:ext uri="{BB962C8B-B14F-4D97-AF65-F5344CB8AC3E}">
        <p14:creationId xmlns:p14="http://schemas.microsoft.com/office/powerpoint/2010/main" val="694149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3155-66B4-629E-0AC2-EA05105516E6}"/>
              </a:ext>
            </a:extLst>
          </p:cNvPr>
          <p:cNvSpPr>
            <a:spLocks noGrp="1"/>
          </p:cNvSpPr>
          <p:nvPr>
            <p:ph type="title"/>
          </p:nvPr>
        </p:nvSpPr>
        <p:spPr>
          <a:xfrm>
            <a:off x="0" y="1"/>
            <a:ext cx="12192000" cy="1690688"/>
          </a:xfrm>
          <a:solidFill>
            <a:srgbClr val="92D050"/>
          </a:solidFill>
        </p:spPr>
        <p:txBody>
          <a:bodyPr>
            <a:normAutofit/>
          </a:bodyPr>
          <a:lstStyle/>
          <a:p>
            <a:pPr algn="ctr"/>
            <a:r>
              <a:rPr lang="en-GB" sz="6000" dirty="0">
                <a:solidFill>
                  <a:schemeClr val="bg1"/>
                </a:solidFill>
                <a:latin typeface="Seaford" panose="00000500000000000000" pitchFamily="2" charset="0"/>
              </a:rPr>
              <a:t>Early Warning Signal – 2 (Novel)</a:t>
            </a:r>
            <a:endParaRPr lang="en-IN" sz="6000" dirty="0">
              <a:solidFill>
                <a:schemeClr val="bg1"/>
              </a:solidFill>
              <a:latin typeface="Seaford" panose="00000500000000000000" pitchFamily="2" charset="0"/>
            </a:endParaRPr>
          </a:p>
        </p:txBody>
      </p:sp>
      <p:sp>
        <p:nvSpPr>
          <p:cNvPr id="3" name="TextBox 2">
            <a:extLst>
              <a:ext uri="{FF2B5EF4-FFF2-40B4-BE49-F238E27FC236}">
                <a16:creationId xmlns:a16="http://schemas.microsoft.com/office/drawing/2014/main" id="{53FB71F6-4E93-E6B7-2445-49E4BF6C695B}"/>
              </a:ext>
            </a:extLst>
          </p:cNvPr>
          <p:cNvSpPr txBox="1"/>
          <p:nvPr/>
        </p:nvSpPr>
        <p:spPr>
          <a:xfrm>
            <a:off x="810706" y="2856322"/>
            <a:ext cx="10570587" cy="2554545"/>
          </a:xfrm>
          <a:prstGeom prst="rect">
            <a:avLst/>
          </a:prstGeom>
          <a:noFill/>
        </p:spPr>
        <p:txBody>
          <a:bodyPr wrap="none" rtlCol="0">
            <a:spAutoFit/>
          </a:bodyPr>
          <a:lstStyle/>
          <a:p>
            <a:pPr algn="ctr"/>
            <a:r>
              <a:rPr lang="en-GB" sz="4000" dirty="0">
                <a:latin typeface="Tenorite" panose="00000500000000000000" pitchFamily="2" charset="0"/>
              </a:rPr>
              <a:t>A system with an exponential behaviour </a:t>
            </a:r>
          </a:p>
          <a:p>
            <a:pPr algn="ctr"/>
            <a:r>
              <a:rPr lang="en-GB" sz="4000" dirty="0">
                <a:latin typeface="Tenorite" panose="00000500000000000000" pitchFamily="2" charset="0"/>
              </a:rPr>
              <a:t>in its cluster dynamics </a:t>
            </a:r>
          </a:p>
          <a:p>
            <a:pPr algn="ctr"/>
            <a:r>
              <a:rPr lang="en-GB" sz="4000" dirty="0">
                <a:latin typeface="Tenorite" panose="00000500000000000000" pitchFamily="2" charset="0"/>
              </a:rPr>
              <a:t>has gone below the percolation threshold and </a:t>
            </a:r>
          </a:p>
          <a:p>
            <a:pPr algn="ctr"/>
            <a:r>
              <a:rPr lang="en-GB" sz="4000" dirty="0">
                <a:latin typeface="Tenorite" panose="00000500000000000000" pitchFamily="2" charset="0"/>
              </a:rPr>
              <a:t>is poised to undergo a critical threshold</a:t>
            </a:r>
            <a:endParaRPr lang="en-IN" sz="4000" dirty="0">
              <a:latin typeface="Tenorite" panose="00000500000000000000" pitchFamily="2" charset="0"/>
            </a:endParaRPr>
          </a:p>
        </p:txBody>
      </p:sp>
    </p:spTree>
    <p:extLst>
      <p:ext uri="{BB962C8B-B14F-4D97-AF65-F5344CB8AC3E}">
        <p14:creationId xmlns:p14="http://schemas.microsoft.com/office/powerpoint/2010/main" val="2552208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E70E-C616-597A-2663-10DFB738AFC2}"/>
              </a:ext>
            </a:extLst>
          </p:cNvPr>
          <p:cNvSpPr>
            <a:spLocks noGrp="1"/>
          </p:cNvSpPr>
          <p:nvPr>
            <p:ph type="title"/>
          </p:nvPr>
        </p:nvSpPr>
        <p:spPr>
          <a:xfrm>
            <a:off x="0" y="1"/>
            <a:ext cx="12192000" cy="1690688"/>
          </a:xfrm>
          <a:solidFill>
            <a:srgbClr val="0070C0"/>
          </a:solidFill>
        </p:spPr>
        <p:txBody>
          <a:bodyPr>
            <a:normAutofit/>
          </a:bodyPr>
          <a:lstStyle/>
          <a:p>
            <a:pPr algn="ctr"/>
            <a:r>
              <a:rPr lang="en-GB" sz="6000" dirty="0">
                <a:solidFill>
                  <a:schemeClr val="bg1"/>
                </a:solidFill>
                <a:latin typeface="Seaford" panose="00000500000000000000" pitchFamily="2" charset="0"/>
              </a:rPr>
              <a:t>Critical Cluster Size</a:t>
            </a:r>
            <a:endParaRPr lang="en-IN" sz="6000" dirty="0">
              <a:solidFill>
                <a:schemeClr val="bg1"/>
              </a:solidFill>
              <a:latin typeface="Seaford" panose="00000500000000000000" pitchFamily="2" charset="0"/>
            </a:endParaRPr>
          </a:p>
        </p:txBody>
      </p:sp>
      <p:pic>
        <p:nvPicPr>
          <p:cNvPr id="4" name="Picture 3" descr="Chart, scatter chart&#10;&#10;Description automatically generated">
            <a:extLst>
              <a:ext uri="{FF2B5EF4-FFF2-40B4-BE49-F238E27FC236}">
                <a16:creationId xmlns:a16="http://schemas.microsoft.com/office/drawing/2014/main" id="{689CA87B-A9AA-307F-E564-52747A19A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0689"/>
            <a:ext cx="6096002" cy="4572002"/>
          </a:xfrm>
          <a:prstGeom prst="rect">
            <a:avLst/>
          </a:prstGeom>
        </p:spPr>
      </p:pic>
      <p:pic>
        <p:nvPicPr>
          <p:cNvPr id="6" name="Picture 5" descr="Chart, histogram&#10;&#10;Description automatically generated">
            <a:extLst>
              <a:ext uri="{FF2B5EF4-FFF2-40B4-BE49-F238E27FC236}">
                <a16:creationId xmlns:a16="http://schemas.microsoft.com/office/drawing/2014/main" id="{BAF92785-BCD9-16D3-9674-7D18A2902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096000" cy="4572000"/>
          </a:xfrm>
          <a:prstGeom prst="rect">
            <a:avLst/>
          </a:prstGeom>
        </p:spPr>
      </p:pic>
    </p:spTree>
    <p:extLst>
      <p:ext uri="{BB962C8B-B14F-4D97-AF65-F5344CB8AC3E}">
        <p14:creationId xmlns:p14="http://schemas.microsoft.com/office/powerpoint/2010/main" val="279284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E70E-C616-597A-2663-10DFB738AFC2}"/>
              </a:ext>
            </a:extLst>
          </p:cNvPr>
          <p:cNvSpPr>
            <a:spLocks noGrp="1"/>
          </p:cNvSpPr>
          <p:nvPr>
            <p:ph type="title"/>
          </p:nvPr>
        </p:nvSpPr>
        <p:spPr>
          <a:xfrm>
            <a:off x="0" y="1"/>
            <a:ext cx="12192000" cy="1690688"/>
          </a:xfrm>
          <a:solidFill>
            <a:srgbClr val="0070C0"/>
          </a:solidFill>
        </p:spPr>
        <p:txBody>
          <a:bodyPr>
            <a:normAutofit/>
          </a:bodyPr>
          <a:lstStyle/>
          <a:p>
            <a:pPr algn="ctr"/>
            <a:r>
              <a:rPr lang="en-GB" sz="6000" dirty="0">
                <a:solidFill>
                  <a:schemeClr val="bg1"/>
                </a:solidFill>
                <a:latin typeface="Seaford" panose="00000500000000000000" pitchFamily="2" charset="0"/>
              </a:rPr>
              <a:t>Critical Cluster Size</a:t>
            </a:r>
            <a:endParaRPr lang="en-IN" sz="6000" dirty="0">
              <a:solidFill>
                <a:schemeClr val="bg1"/>
              </a:solidFill>
              <a:latin typeface="Seaford" panose="00000500000000000000" pitchFamily="2" charset="0"/>
            </a:endParaRPr>
          </a:p>
        </p:txBody>
      </p:sp>
      <p:pic>
        <p:nvPicPr>
          <p:cNvPr id="5" name="Picture 4" descr="Chart, line chart&#10;&#10;Description automatically generated">
            <a:extLst>
              <a:ext uri="{FF2B5EF4-FFF2-40B4-BE49-F238E27FC236}">
                <a16:creationId xmlns:a16="http://schemas.microsoft.com/office/drawing/2014/main" id="{2CC94742-F3E2-1C95-0732-14FE2109A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0689"/>
            <a:ext cx="6096000" cy="4572000"/>
          </a:xfrm>
          <a:prstGeom prst="rect">
            <a:avLst/>
          </a:prstGeom>
        </p:spPr>
      </p:pic>
      <p:pic>
        <p:nvPicPr>
          <p:cNvPr id="8" name="Picture 7" descr="Chart, line chart&#10;&#10;Description automatically generated">
            <a:extLst>
              <a:ext uri="{FF2B5EF4-FFF2-40B4-BE49-F238E27FC236}">
                <a16:creationId xmlns:a16="http://schemas.microsoft.com/office/drawing/2014/main" id="{05FEF856-A3A9-6638-8D98-12CCDFAC1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096000" cy="4572000"/>
          </a:xfrm>
          <a:prstGeom prst="rect">
            <a:avLst/>
          </a:prstGeom>
        </p:spPr>
      </p:pic>
    </p:spTree>
    <p:extLst>
      <p:ext uri="{BB962C8B-B14F-4D97-AF65-F5344CB8AC3E}">
        <p14:creationId xmlns:p14="http://schemas.microsoft.com/office/powerpoint/2010/main" val="306531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E70E-C616-597A-2663-10DFB738AFC2}"/>
              </a:ext>
            </a:extLst>
          </p:cNvPr>
          <p:cNvSpPr>
            <a:spLocks noGrp="1"/>
          </p:cNvSpPr>
          <p:nvPr>
            <p:ph type="title"/>
          </p:nvPr>
        </p:nvSpPr>
        <p:spPr>
          <a:xfrm>
            <a:off x="0" y="1"/>
            <a:ext cx="12192000" cy="1690688"/>
          </a:xfrm>
          <a:solidFill>
            <a:srgbClr val="0070C0"/>
          </a:solidFill>
        </p:spPr>
        <p:txBody>
          <a:bodyPr>
            <a:normAutofit/>
          </a:bodyPr>
          <a:lstStyle/>
          <a:p>
            <a:pPr algn="ctr"/>
            <a:r>
              <a:rPr lang="en-GB" sz="6000" dirty="0">
                <a:solidFill>
                  <a:schemeClr val="bg1"/>
                </a:solidFill>
                <a:latin typeface="Seaford" panose="00000500000000000000" pitchFamily="2" charset="0"/>
              </a:rPr>
              <a:t>Variation of CCS across q = 0</a:t>
            </a:r>
            <a:endParaRPr lang="en-IN" sz="6000" dirty="0">
              <a:solidFill>
                <a:schemeClr val="bg1"/>
              </a:solidFill>
              <a:latin typeface="Seaford" panose="00000500000000000000" pitchFamily="2" charset="0"/>
            </a:endParaRPr>
          </a:p>
        </p:txBody>
      </p:sp>
      <p:pic>
        <p:nvPicPr>
          <p:cNvPr id="4" name="Picture 3" descr="Chart&#10;&#10;Description automatically generated">
            <a:extLst>
              <a:ext uri="{FF2B5EF4-FFF2-40B4-BE49-F238E27FC236}">
                <a16:creationId xmlns:a16="http://schemas.microsoft.com/office/drawing/2014/main" id="{B9492BB4-17B9-7AF5-B191-07AD2413B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126" y="1690689"/>
            <a:ext cx="6889747" cy="5167310"/>
          </a:xfrm>
          <a:prstGeom prst="rect">
            <a:avLst/>
          </a:prstGeom>
        </p:spPr>
      </p:pic>
    </p:spTree>
    <p:extLst>
      <p:ext uri="{BB962C8B-B14F-4D97-AF65-F5344CB8AC3E}">
        <p14:creationId xmlns:p14="http://schemas.microsoft.com/office/powerpoint/2010/main" val="390000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F010-90E8-81CB-7186-28E920A75E6B}"/>
              </a:ext>
            </a:extLst>
          </p:cNvPr>
          <p:cNvSpPr>
            <a:spLocks noGrp="1"/>
          </p:cNvSpPr>
          <p:nvPr>
            <p:ph type="title"/>
          </p:nvPr>
        </p:nvSpPr>
        <p:spPr>
          <a:xfrm>
            <a:off x="565150" y="1021434"/>
            <a:ext cx="5530850" cy="1446550"/>
          </a:xfrm>
        </p:spPr>
        <p:txBody>
          <a:bodyPr>
            <a:normAutofit/>
          </a:bodyPr>
          <a:lstStyle/>
          <a:p>
            <a:pPr algn="ctr"/>
            <a:r>
              <a:rPr lang="en-GB" sz="6000" dirty="0">
                <a:latin typeface="Seaford" panose="00000500000000000000" pitchFamily="2" charset="0"/>
              </a:rPr>
              <a:t>Motivation</a:t>
            </a:r>
            <a:endParaRPr lang="en-IN" sz="6000" dirty="0">
              <a:latin typeface="Seaford" panose="00000500000000000000" pitchFamily="2" charset="0"/>
            </a:endParaRPr>
          </a:p>
        </p:txBody>
      </p:sp>
      <p:graphicFrame>
        <p:nvGraphicFramePr>
          <p:cNvPr id="4" name="Content Placeholder 3">
            <a:extLst>
              <a:ext uri="{FF2B5EF4-FFF2-40B4-BE49-F238E27FC236}">
                <a16:creationId xmlns:a16="http://schemas.microsoft.com/office/drawing/2014/main" id="{98C92A38-5C90-79D6-7904-06F52433B489}"/>
              </a:ext>
            </a:extLst>
          </p:cNvPr>
          <p:cNvGraphicFramePr>
            <a:graphicFrameLocks noGrp="1"/>
          </p:cNvGraphicFramePr>
          <p:nvPr>
            <p:ph idx="1"/>
            <p:extLst>
              <p:ext uri="{D42A27DB-BD31-4B8C-83A1-F6EECF244321}">
                <p14:modId xmlns:p14="http://schemas.microsoft.com/office/powerpoint/2010/main" val="3723072225"/>
              </p:ext>
            </p:extLst>
          </p:nvPr>
        </p:nvGraphicFramePr>
        <p:xfrm>
          <a:off x="565150" y="2692400"/>
          <a:ext cx="5530850" cy="318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picture containing text, clock, gauge&#10;&#10;Description automatically generated">
            <a:extLst>
              <a:ext uri="{FF2B5EF4-FFF2-40B4-BE49-F238E27FC236}">
                <a16:creationId xmlns:a16="http://schemas.microsoft.com/office/drawing/2014/main" id="{02ADA39C-76A5-745A-63AA-DF279C22D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0344" y="5031312"/>
            <a:ext cx="5346505" cy="1284051"/>
          </a:xfrm>
          <a:prstGeom prst="rect">
            <a:avLst/>
          </a:prstGeom>
        </p:spPr>
      </p:pic>
      <p:pic>
        <p:nvPicPr>
          <p:cNvPr id="6" name="Picture 5" descr="Graphical user interface&#10;&#10;Description automatically generated with low confidence">
            <a:extLst>
              <a:ext uri="{FF2B5EF4-FFF2-40B4-BE49-F238E27FC236}">
                <a16:creationId xmlns:a16="http://schemas.microsoft.com/office/drawing/2014/main" id="{BD8B2E43-EEE2-F226-5FB8-BE021AB71D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4032" y="863441"/>
            <a:ext cx="5557162" cy="4167871"/>
          </a:xfrm>
          <a:prstGeom prst="rect">
            <a:avLst/>
          </a:prstGeom>
        </p:spPr>
      </p:pic>
    </p:spTree>
    <p:extLst>
      <p:ext uri="{BB962C8B-B14F-4D97-AF65-F5344CB8AC3E}">
        <p14:creationId xmlns:p14="http://schemas.microsoft.com/office/powerpoint/2010/main" val="2324292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E70E-C616-597A-2663-10DFB738AFC2}"/>
              </a:ext>
            </a:extLst>
          </p:cNvPr>
          <p:cNvSpPr>
            <a:spLocks noGrp="1"/>
          </p:cNvSpPr>
          <p:nvPr>
            <p:ph type="title"/>
          </p:nvPr>
        </p:nvSpPr>
        <p:spPr>
          <a:xfrm>
            <a:off x="0" y="1"/>
            <a:ext cx="12192000" cy="1690688"/>
          </a:xfrm>
          <a:solidFill>
            <a:srgbClr val="0070C0"/>
          </a:solidFill>
        </p:spPr>
        <p:txBody>
          <a:bodyPr>
            <a:normAutofit/>
          </a:bodyPr>
          <a:lstStyle/>
          <a:p>
            <a:pPr algn="ctr"/>
            <a:r>
              <a:rPr lang="en-GB" sz="6000" dirty="0">
                <a:solidFill>
                  <a:schemeClr val="bg1"/>
                </a:solidFill>
                <a:latin typeface="Seaford" panose="00000500000000000000" pitchFamily="2" charset="0"/>
              </a:rPr>
              <a:t>Variation of CCS across q = 0.25</a:t>
            </a:r>
            <a:endParaRPr lang="en-IN" sz="6000" dirty="0">
              <a:solidFill>
                <a:schemeClr val="bg1"/>
              </a:solidFill>
              <a:latin typeface="Seaford" panose="00000500000000000000" pitchFamily="2" charset="0"/>
            </a:endParaRPr>
          </a:p>
        </p:txBody>
      </p:sp>
      <p:pic>
        <p:nvPicPr>
          <p:cNvPr id="5" name="Picture 4" descr="Chart, line chart&#10;&#10;Description automatically generated">
            <a:extLst>
              <a:ext uri="{FF2B5EF4-FFF2-40B4-BE49-F238E27FC236}">
                <a16:creationId xmlns:a16="http://schemas.microsoft.com/office/drawing/2014/main" id="{4289FAB1-E2F4-5314-0E37-58CC6C876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126" y="1690689"/>
            <a:ext cx="6889748" cy="5167311"/>
          </a:xfrm>
          <a:prstGeom prst="rect">
            <a:avLst/>
          </a:prstGeom>
        </p:spPr>
      </p:pic>
    </p:spTree>
    <p:extLst>
      <p:ext uri="{BB962C8B-B14F-4D97-AF65-F5344CB8AC3E}">
        <p14:creationId xmlns:p14="http://schemas.microsoft.com/office/powerpoint/2010/main" val="1413757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E70E-C616-597A-2663-10DFB738AFC2}"/>
              </a:ext>
            </a:extLst>
          </p:cNvPr>
          <p:cNvSpPr>
            <a:spLocks noGrp="1"/>
          </p:cNvSpPr>
          <p:nvPr>
            <p:ph type="title"/>
          </p:nvPr>
        </p:nvSpPr>
        <p:spPr>
          <a:xfrm>
            <a:off x="0" y="1"/>
            <a:ext cx="12192000" cy="1690688"/>
          </a:xfrm>
          <a:solidFill>
            <a:srgbClr val="0070C0"/>
          </a:solidFill>
        </p:spPr>
        <p:txBody>
          <a:bodyPr>
            <a:normAutofit/>
          </a:bodyPr>
          <a:lstStyle/>
          <a:p>
            <a:pPr algn="ctr"/>
            <a:r>
              <a:rPr lang="en-GB" sz="6000" dirty="0">
                <a:solidFill>
                  <a:schemeClr val="bg1"/>
                </a:solidFill>
                <a:latin typeface="Seaford" panose="00000500000000000000" pitchFamily="2" charset="0"/>
              </a:rPr>
              <a:t>Variation of CCS across q = 0.5</a:t>
            </a:r>
            <a:endParaRPr lang="en-IN" sz="6000" dirty="0">
              <a:solidFill>
                <a:schemeClr val="bg1"/>
              </a:solidFill>
              <a:latin typeface="Seaford" panose="00000500000000000000" pitchFamily="2" charset="0"/>
            </a:endParaRPr>
          </a:p>
        </p:txBody>
      </p:sp>
      <p:pic>
        <p:nvPicPr>
          <p:cNvPr id="4" name="Picture 3" descr="Chart, line chart&#10;&#10;Description automatically generated">
            <a:extLst>
              <a:ext uri="{FF2B5EF4-FFF2-40B4-BE49-F238E27FC236}">
                <a16:creationId xmlns:a16="http://schemas.microsoft.com/office/drawing/2014/main" id="{E5681530-ED70-E618-B9C2-2D7B9A5D0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456" y="1690689"/>
            <a:ext cx="6889087" cy="5166815"/>
          </a:xfrm>
          <a:prstGeom prst="rect">
            <a:avLst/>
          </a:prstGeom>
        </p:spPr>
      </p:pic>
    </p:spTree>
    <p:extLst>
      <p:ext uri="{BB962C8B-B14F-4D97-AF65-F5344CB8AC3E}">
        <p14:creationId xmlns:p14="http://schemas.microsoft.com/office/powerpoint/2010/main" val="607985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E70E-C616-597A-2663-10DFB738AFC2}"/>
              </a:ext>
            </a:extLst>
          </p:cNvPr>
          <p:cNvSpPr>
            <a:spLocks noGrp="1"/>
          </p:cNvSpPr>
          <p:nvPr>
            <p:ph type="title"/>
          </p:nvPr>
        </p:nvSpPr>
        <p:spPr>
          <a:xfrm>
            <a:off x="0" y="1"/>
            <a:ext cx="12192000" cy="1690688"/>
          </a:xfrm>
          <a:solidFill>
            <a:srgbClr val="0070C0"/>
          </a:solidFill>
        </p:spPr>
        <p:txBody>
          <a:bodyPr>
            <a:normAutofit/>
          </a:bodyPr>
          <a:lstStyle/>
          <a:p>
            <a:pPr algn="ctr"/>
            <a:r>
              <a:rPr lang="en-GB" sz="6000" dirty="0">
                <a:solidFill>
                  <a:schemeClr val="bg1"/>
                </a:solidFill>
                <a:latin typeface="Seaford" panose="00000500000000000000" pitchFamily="2" charset="0"/>
              </a:rPr>
              <a:t>Early Warning Signal – 3 (Novel)</a:t>
            </a:r>
            <a:endParaRPr lang="en-IN" sz="6000" dirty="0">
              <a:solidFill>
                <a:schemeClr val="bg1"/>
              </a:solidFill>
              <a:latin typeface="Seaford" panose="00000500000000000000" pitchFamily="2" charset="0"/>
            </a:endParaRPr>
          </a:p>
        </p:txBody>
      </p:sp>
      <p:sp>
        <p:nvSpPr>
          <p:cNvPr id="5" name="TextBox 4">
            <a:extLst>
              <a:ext uri="{FF2B5EF4-FFF2-40B4-BE49-F238E27FC236}">
                <a16:creationId xmlns:a16="http://schemas.microsoft.com/office/drawing/2014/main" id="{AED7558D-9A5C-18F1-CD8F-DE72D7AD22A7}"/>
              </a:ext>
            </a:extLst>
          </p:cNvPr>
          <p:cNvSpPr txBox="1"/>
          <p:nvPr/>
        </p:nvSpPr>
        <p:spPr>
          <a:xfrm>
            <a:off x="1425202" y="2639506"/>
            <a:ext cx="9341596" cy="2554545"/>
          </a:xfrm>
          <a:prstGeom prst="rect">
            <a:avLst/>
          </a:prstGeom>
          <a:noFill/>
        </p:spPr>
        <p:txBody>
          <a:bodyPr wrap="none" rtlCol="0">
            <a:spAutoFit/>
          </a:bodyPr>
          <a:lstStyle/>
          <a:p>
            <a:pPr algn="ctr"/>
            <a:r>
              <a:rPr lang="en-GB" sz="4000" dirty="0">
                <a:latin typeface="Tenorite" panose="00000500000000000000" pitchFamily="2" charset="0"/>
              </a:rPr>
              <a:t>As a system nears its critical threshold,</a:t>
            </a:r>
          </a:p>
          <a:p>
            <a:pPr algn="ctr"/>
            <a:r>
              <a:rPr lang="en-GB" sz="4000" dirty="0">
                <a:latin typeface="Tenorite" panose="00000500000000000000" pitchFamily="2" charset="0"/>
              </a:rPr>
              <a:t>The stable fixed point of its drift function </a:t>
            </a:r>
          </a:p>
          <a:p>
            <a:pPr algn="ctr"/>
            <a:r>
              <a:rPr lang="en-GB" sz="4000" dirty="0">
                <a:latin typeface="Tenorite" panose="00000500000000000000" pitchFamily="2" charset="0"/>
              </a:rPr>
              <a:t>(that is, the critical cluster size) </a:t>
            </a:r>
          </a:p>
          <a:p>
            <a:pPr algn="ctr"/>
            <a:r>
              <a:rPr lang="en-GB" sz="4000" dirty="0">
                <a:latin typeface="Tenorite" panose="00000500000000000000" pitchFamily="2" charset="0"/>
              </a:rPr>
              <a:t>rapidly decreases</a:t>
            </a:r>
            <a:endParaRPr lang="en-IN" sz="4000" dirty="0">
              <a:latin typeface="Tenorite" panose="00000500000000000000" pitchFamily="2" charset="0"/>
            </a:endParaRPr>
          </a:p>
        </p:txBody>
      </p:sp>
      <p:sp>
        <p:nvSpPr>
          <p:cNvPr id="6" name="Rectangle 5">
            <a:extLst>
              <a:ext uri="{FF2B5EF4-FFF2-40B4-BE49-F238E27FC236}">
                <a16:creationId xmlns:a16="http://schemas.microsoft.com/office/drawing/2014/main" id="{71837AD8-D37B-E85F-75B2-35AA60ECB33D}"/>
              </a:ext>
            </a:extLst>
          </p:cNvPr>
          <p:cNvSpPr/>
          <p:nvPr/>
        </p:nvSpPr>
        <p:spPr>
          <a:xfrm>
            <a:off x="1481579" y="6142868"/>
            <a:ext cx="9228841" cy="47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Tenorite" panose="00000500000000000000" pitchFamily="2" charset="0"/>
              </a:rPr>
              <a:t>Weissmann</a:t>
            </a:r>
            <a:r>
              <a:rPr lang="en-GB" dirty="0">
                <a:latin typeface="Tenorite" panose="00000500000000000000" pitchFamily="2" charset="0"/>
              </a:rPr>
              <a:t> et al: “Predicting Catastrophic Shifts” </a:t>
            </a:r>
            <a:r>
              <a:rPr lang="en-GB" i="1" dirty="0">
                <a:latin typeface="Tenorite" panose="00000500000000000000" pitchFamily="2" charset="0"/>
              </a:rPr>
              <a:t>Journal of Theoretical Biology </a:t>
            </a:r>
            <a:r>
              <a:rPr lang="en-GB" dirty="0">
                <a:latin typeface="Tenorite" panose="00000500000000000000" pitchFamily="2" charset="0"/>
              </a:rPr>
              <a:t>(2016)</a:t>
            </a:r>
            <a:endParaRPr lang="en-IN" dirty="0">
              <a:latin typeface="Tenorite" panose="00000500000000000000" pitchFamily="2" charset="0"/>
            </a:endParaRPr>
          </a:p>
        </p:txBody>
      </p:sp>
    </p:spTree>
    <p:extLst>
      <p:ext uri="{BB962C8B-B14F-4D97-AF65-F5344CB8AC3E}">
        <p14:creationId xmlns:p14="http://schemas.microsoft.com/office/powerpoint/2010/main" val="1621898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E70E-C616-597A-2663-10DFB738AFC2}"/>
              </a:ext>
            </a:extLst>
          </p:cNvPr>
          <p:cNvSpPr>
            <a:spLocks noGrp="1"/>
          </p:cNvSpPr>
          <p:nvPr>
            <p:ph type="title"/>
          </p:nvPr>
        </p:nvSpPr>
        <p:spPr>
          <a:xfrm>
            <a:off x="0" y="1"/>
            <a:ext cx="12192000" cy="1690688"/>
          </a:xfrm>
          <a:solidFill>
            <a:srgbClr val="002060"/>
          </a:solidFill>
        </p:spPr>
        <p:txBody>
          <a:bodyPr>
            <a:normAutofit/>
          </a:bodyPr>
          <a:lstStyle/>
          <a:p>
            <a:pPr algn="ctr"/>
            <a:r>
              <a:rPr lang="en-GB" sz="6000" dirty="0">
                <a:solidFill>
                  <a:schemeClr val="bg1"/>
                </a:solidFill>
                <a:latin typeface="Seaford" panose="00000500000000000000" pitchFamily="2" charset="0"/>
              </a:rPr>
              <a:t>Some Interesting Observations</a:t>
            </a:r>
            <a:endParaRPr lang="en-IN" sz="6000" dirty="0">
              <a:solidFill>
                <a:schemeClr val="bg1"/>
              </a:solidFill>
              <a:latin typeface="Seaford" panose="00000500000000000000" pitchFamily="2" charset="0"/>
            </a:endParaRPr>
          </a:p>
        </p:txBody>
      </p:sp>
      <p:pic>
        <p:nvPicPr>
          <p:cNvPr id="4" name="Picture 3" descr="Chart&#10;&#10;Description automatically generated">
            <a:extLst>
              <a:ext uri="{FF2B5EF4-FFF2-40B4-BE49-F238E27FC236}">
                <a16:creationId xmlns:a16="http://schemas.microsoft.com/office/drawing/2014/main" id="{5DEA7BAB-A964-29BB-7EDC-EDAEECB6C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9"/>
            <a:ext cx="6096000" cy="4572000"/>
          </a:xfrm>
          <a:prstGeom prst="rect">
            <a:avLst/>
          </a:prstGeom>
        </p:spPr>
      </p:pic>
      <p:pic>
        <p:nvPicPr>
          <p:cNvPr id="7" name="Picture 6" descr="Chart&#10;&#10;Description automatically generated">
            <a:extLst>
              <a:ext uri="{FF2B5EF4-FFF2-40B4-BE49-F238E27FC236}">
                <a16:creationId xmlns:a16="http://schemas.microsoft.com/office/drawing/2014/main" id="{D5726488-64DF-D01F-47AE-D044E7559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9"/>
            <a:ext cx="6096002" cy="4572002"/>
          </a:xfrm>
          <a:prstGeom prst="rect">
            <a:avLst/>
          </a:prstGeom>
        </p:spPr>
      </p:pic>
    </p:spTree>
    <p:extLst>
      <p:ext uri="{BB962C8B-B14F-4D97-AF65-F5344CB8AC3E}">
        <p14:creationId xmlns:p14="http://schemas.microsoft.com/office/powerpoint/2010/main" val="4200110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2675-EF2D-510E-CB8E-E9A89FE80D02}"/>
              </a:ext>
            </a:extLst>
          </p:cNvPr>
          <p:cNvSpPr>
            <a:spLocks noGrp="1"/>
          </p:cNvSpPr>
          <p:nvPr>
            <p:ph type="title"/>
          </p:nvPr>
        </p:nvSpPr>
        <p:spPr>
          <a:xfrm>
            <a:off x="838200" y="0"/>
            <a:ext cx="10515600" cy="898067"/>
          </a:xfrm>
        </p:spPr>
        <p:txBody>
          <a:bodyPr>
            <a:normAutofit/>
          </a:bodyPr>
          <a:lstStyle/>
          <a:p>
            <a:pPr algn="ctr"/>
            <a:r>
              <a:rPr lang="en-GB" dirty="0"/>
              <a:t>Ubiquity of Power-law Behaviour</a:t>
            </a:r>
            <a:endParaRPr lang="en-IN" dirty="0"/>
          </a:p>
        </p:txBody>
      </p:sp>
      <p:pic>
        <p:nvPicPr>
          <p:cNvPr id="4" name="Picture 3" descr="Chart, line chart&#10;&#10;Description automatically generated">
            <a:extLst>
              <a:ext uri="{FF2B5EF4-FFF2-40B4-BE49-F238E27FC236}">
                <a16:creationId xmlns:a16="http://schemas.microsoft.com/office/drawing/2014/main" id="{958E5106-8CE7-BA70-8AB1-D52C4A558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93" y="754144"/>
            <a:ext cx="10620192" cy="6103856"/>
          </a:xfrm>
          <a:prstGeom prst="rect">
            <a:avLst/>
          </a:prstGeom>
        </p:spPr>
      </p:pic>
    </p:spTree>
    <p:extLst>
      <p:ext uri="{BB962C8B-B14F-4D97-AF65-F5344CB8AC3E}">
        <p14:creationId xmlns:p14="http://schemas.microsoft.com/office/powerpoint/2010/main" val="2101721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2675-EF2D-510E-CB8E-E9A89FE80D02}"/>
              </a:ext>
            </a:extLst>
          </p:cNvPr>
          <p:cNvSpPr>
            <a:spLocks noGrp="1"/>
          </p:cNvSpPr>
          <p:nvPr>
            <p:ph type="title"/>
          </p:nvPr>
        </p:nvSpPr>
        <p:spPr>
          <a:xfrm>
            <a:off x="838200" y="0"/>
            <a:ext cx="10515600" cy="898067"/>
          </a:xfrm>
        </p:spPr>
        <p:txBody>
          <a:bodyPr>
            <a:normAutofit/>
          </a:bodyPr>
          <a:lstStyle/>
          <a:p>
            <a:pPr algn="ctr"/>
            <a:r>
              <a:rPr lang="en-GB" dirty="0"/>
              <a:t>Ubiquity of Power-law Behaviour</a:t>
            </a:r>
            <a:endParaRPr lang="en-IN" dirty="0"/>
          </a:p>
        </p:txBody>
      </p:sp>
      <p:pic>
        <p:nvPicPr>
          <p:cNvPr id="5" name="Picture 4" descr="Line chart&#10;&#10;Description automatically generated with medium confidence">
            <a:extLst>
              <a:ext uri="{FF2B5EF4-FFF2-40B4-BE49-F238E27FC236}">
                <a16:creationId xmlns:a16="http://schemas.microsoft.com/office/drawing/2014/main" id="{BCDC5E79-25EC-E063-ABD1-11D9BE097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35313"/>
            <a:ext cx="10515600" cy="6022687"/>
          </a:xfrm>
          <a:prstGeom prst="rect">
            <a:avLst/>
          </a:prstGeom>
        </p:spPr>
      </p:pic>
    </p:spTree>
    <p:extLst>
      <p:ext uri="{BB962C8B-B14F-4D97-AF65-F5344CB8AC3E}">
        <p14:creationId xmlns:p14="http://schemas.microsoft.com/office/powerpoint/2010/main" val="3332152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03E2-EA03-F4B3-092C-5823647BE20B}"/>
              </a:ext>
            </a:extLst>
          </p:cNvPr>
          <p:cNvSpPr>
            <a:spLocks noGrp="1"/>
          </p:cNvSpPr>
          <p:nvPr>
            <p:ph type="title"/>
          </p:nvPr>
        </p:nvSpPr>
        <p:spPr>
          <a:xfrm>
            <a:off x="838200" y="2766218"/>
            <a:ext cx="10515600" cy="1325563"/>
          </a:xfrm>
          <a:solidFill>
            <a:srgbClr val="8242E7">
              <a:alpha val="71000"/>
            </a:srgbClr>
          </a:solidFill>
        </p:spPr>
        <p:txBody>
          <a:bodyPr>
            <a:normAutofit/>
          </a:bodyPr>
          <a:lstStyle/>
          <a:p>
            <a:pPr algn="ctr"/>
            <a:r>
              <a:rPr lang="en-GB" sz="6000" dirty="0">
                <a:latin typeface="Seaford" panose="00000500000000000000" pitchFamily="2" charset="0"/>
              </a:rPr>
              <a:t>Future Work</a:t>
            </a:r>
            <a:endParaRPr lang="en-IN" sz="6000" dirty="0">
              <a:latin typeface="Seaford" panose="00000500000000000000" pitchFamily="2" charset="0"/>
            </a:endParaRPr>
          </a:p>
        </p:txBody>
      </p:sp>
    </p:spTree>
    <p:extLst>
      <p:ext uri="{BB962C8B-B14F-4D97-AF65-F5344CB8AC3E}">
        <p14:creationId xmlns:p14="http://schemas.microsoft.com/office/powerpoint/2010/main" val="477695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ADA4-745D-D73C-7FE6-7B237008DC62}"/>
              </a:ext>
            </a:extLst>
          </p:cNvPr>
          <p:cNvSpPr>
            <a:spLocks noGrp="1"/>
          </p:cNvSpPr>
          <p:nvPr>
            <p:ph type="title"/>
          </p:nvPr>
        </p:nvSpPr>
        <p:spPr>
          <a:xfrm>
            <a:off x="0" y="1"/>
            <a:ext cx="12192000" cy="1690688"/>
          </a:xfrm>
          <a:solidFill>
            <a:schemeClr val="accent4">
              <a:lumMod val="50000"/>
            </a:schemeClr>
          </a:solidFill>
        </p:spPr>
        <p:txBody>
          <a:bodyPr>
            <a:noAutofit/>
          </a:bodyPr>
          <a:lstStyle/>
          <a:p>
            <a:pPr algn="ctr"/>
            <a:r>
              <a:rPr lang="en-GB" sz="4800" dirty="0">
                <a:solidFill>
                  <a:schemeClr val="bg1"/>
                </a:solidFill>
                <a:latin typeface="Seaford" panose="00000500000000000000" pitchFamily="2" charset="0"/>
              </a:rPr>
              <a:t>Solving Fokker-Planck Equation</a:t>
            </a:r>
            <a:endParaRPr lang="en-IN" sz="4800" dirty="0">
              <a:solidFill>
                <a:schemeClr val="bg1"/>
              </a:solidFill>
              <a:latin typeface="Seaford" panose="00000500000000000000" pitchFamily="2" charset="0"/>
            </a:endParaRPr>
          </a:p>
        </p:txBody>
      </p:sp>
      <p:pic>
        <p:nvPicPr>
          <p:cNvPr id="4" name="Picture 3" descr="Chart, scatter chart&#10;&#10;Description automatically generated">
            <a:extLst>
              <a:ext uri="{FF2B5EF4-FFF2-40B4-BE49-F238E27FC236}">
                <a16:creationId xmlns:a16="http://schemas.microsoft.com/office/drawing/2014/main" id="{D6C0D20E-65F2-5BE5-8824-8597CE9DA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7762"/>
            <a:ext cx="5608948" cy="4206711"/>
          </a:xfrm>
          <a:prstGeom prst="rect">
            <a:avLst/>
          </a:prstGeom>
        </p:spPr>
      </p:pic>
      <p:pic>
        <p:nvPicPr>
          <p:cNvPr id="6" name="Picture 5" descr="A picture containing text, antenna&#10;&#10;Description automatically generated">
            <a:extLst>
              <a:ext uri="{FF2B5EF4-FFF2-40B4-BE49-F238E27FC236}">
                <a16:creationId xmlns:a16="http://schemas.microsoft.com/office/drawing/2014/main" id="{E7E6DB72-9781-002A-330A-3F72E82DD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946" y="4343808"/>
            <a:ext cx="6287045" cy="868755"/>
          </a:xfrm>
          <a:prstGeom prst="rect">
            <a:avLst/>
          </a:prstGeom>
        </p:spPr>
      </p:pic>
      <p:pic>
        <p:nvPicPr>
          <p:cNvPr id="9" name="Picture 8" descr="Diagram&#10;&#10;Description automatically generated">
            <a:extLst>
              <a:ext uri="{FF2B5EF4-FFF2-40B4-BE49-F238E27FC236}">
                <a16:creationId xmlns:a16="http://schemas.microsoft.com/office/drawing/2014/main" id="{FA5A6BBF-4F6E-3FC7-C9E2-DEF297BF5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986" y="3070727"/>
            <a:ext cx="3257779" cy="716545"/>
          </a:xfrm>
          <a:prstGeom prst="rect">
            <a:avLst/>
          </a:prstGeom>
        </p:spPr>
      </p:pic>
    </p:spTree>
    <p:extLst>
      <p:ext uri="{BB962C8B-B14F-4D97-AF65-F5344CB8AC3E}">
        <p14:creationId xmlns:p14="http://schemas.microsoft.com/office/powerpoint/2010/main" val="3926006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2621-E4A3-39AC-0C05-EBAD146CEAEA}"/>
              </a:ext>
            </a:extLst>
          </p:cNvPr>
          <p:cNvSpPr>
            <a:spLocks noGrp="1"/>
          </p:cNvSpPr>
          <p:nvPr>
            <p:ph type="title"/>
          </p:nvPr>
        </p:nvSpPr>
        <p:spPr>
          <a:xfrm>
            <a:off x="0" y="1"/>
            <a:ext cx="12192000" cy="1690688"/>
          </a:xfrm>
          <a:solidFill>
            <a:schemeClr val="accent4">
              <a:lumMod val="50000"/>
            </a:schemeClr>
          </a:solidFill>
        </p:spPr>
        <p:txBody>
          <a:bodyPr>
            <a:normAutofit/>
          </a:bodyPr>
          <a:lstStyle/>
          <a:p>
            <a:pPr algn="ctr"/>
            <a:r>
              <a:rPr lang="en-GB" sz="6000" dirty="0">
                <a:solidFill>
                  <a:schemeClr val="bg1"/>
                </a:solidFill>
                <a:latin typeface="Seaford" panose="00000500000000000000" pitchFamily="2" charset="0"/>
              </a:rPr>
              <a:t>Future Work</a:t>
            </a:r>
            <a:endParaRPr lang="en-IN" sz="6000" dirty="0">
              <a:solidFill>
                <a:schemeClr val="bg1"/>
              </a:solidFill>
              <a:latin typeface="Seaford" panose="00000500000000000000" pitchFamily="2" charset="0"/>
            </a:endParaRPr>
          </a:p>
        </p:txBody>
      </p:sp>
      <p:graphicFrame>
        <p:nvGraphicFramePr>
          <p:cNvPr id="5" name="Content Placeholder 2">
            <a:extLst>
              <a:ext uri="{FF2B5EF4-FFF2-40B4-BE49-F238E27FC236}">
                <a16:creationId xmlns:a16="http://schemas.microsoft.com/office/drawing/2014/main" id="{35701912-F48B-1D21-5905-5EB821886848}"/>
              </a:ext>
            </a:extLst>
          </p:cNvPr>
          <p:cNvGraphicFramePr>
            <a:graphicFrameLocks noGrp="1"/>
          </p:cNvGraphicFramePr>
          <p:nvPr>
            <p:ph idx="1"/>
            <p:extLst>
              <p:ext uri="{D42A27DB-BD31-4B8C-83A1-F6EECF244321}">
                <p14:modId xmlns:p14="http://schemas.microsoft.com/office/powerpoint/2010/main" val="597160409"/>
              </p:ext>
            </p:extLst>
          </p:nvPr>
        </p:nvGraphicFramePr>
        <p:xfrm>
          <a:off x="838199" y="195787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A6E558BE-054A-1DE8-876D-38B3E36CCA00}"/>
              </a:ext>
            </a:extLst>
          </p:cNvPr>
          <p:cNvSpPr/>
          <p:nvPr/>
        </p:nvSpPr>
        <p:spPr>
          <a:xfrm>
            <a:off x="2065648" y="5967167"/>
            <a:ext cx="8060703" cy="684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Majumder et al: “Finite size effects, demographic noise, and ecosystem dynamics” </a:t>
            </a:r>
            <a:r>
              <a:rPr lang="en-GB" i="1" dirty="0"/>
              <a:t>The European Physics Journal Special Topics </a:t>
            </a:r>
            <a:r>
              <a:rPr lang="en-GB" dirty="0"/>
              <a:t>(2021)</a:t>
            </a:r>
            <a:endParaRPr lang="en-IN" dirty="0"/>
          </a:p>
        </p:txBody>
      </p:sp>
    </p:spTree>
    <p:extLst>
      <p:ext uri="{BB962C8B-B14F-4D97-AF65-F5344CB8AC3E}">
        <p14:creationId xmlns:p14="http://schemas.microsoft.com/office/powerpoint/2010/main" val="2596652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0F792A-3713-41BF-5AF9-83BA5D892477}"/>
              </a:ext>
            </a:extLst>
          </p:cNvPr>
          <p:cNvSpPr txBox="1"/>
          <p:nvPr/>
        </p:nvSpPr>
        <p:spPr>
          <a:xfrm>
            <a:off x="638882" y="639193"/>
            <a:ext cx="3571810"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a:solidFill>
                  <a:schemeClr val="tx1"/>
                </a:solidFill>
                <a:latin typeface="+mj-lt"/>
                <a:ea typeface="+mj-ea"/>
                <a:cs typeface="+mj-cs"/>
              </a:rPr>
              <a:t>Global</a:t>
            </a:r>
          </a:p>
          <a:p>
            <a:pPr>
              <a:lnSpc>
                <a:spcPct val="90000"/>
              </a:lnSpc>
              <a:spcBef>
                <a:spcPct val="0"/>
              </a:spcBef>
              <a:spcAft>
                <a:spcPts val="600"/>
              </a:spcAft>
            </a:pPr>
            <a:r>
              <a:rPr lang="en-US" sz="6600" kern="1200">
                <a:solidFill>
                  <a:schemeClr val="tx1"/>
                </a:solidFill>
                <a:latin typeface="+mj-lt"/>
                <a:ea typeface="+mj-ea"/>
                <a:cs typeface="+mj-cs"/>
              </a:rPr>
              <a:t>Picture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77E46795-BC52-1471-E0D6-A40036D05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692" y="122814"/>
            <a:ext cx="7474134" cy="6651980"/>
          </a:xfrm>
          <a:prstGeom prst="rect">
            <a:avLst/>
          </a:prstGeom>
        </p:spPr>
      </p:pic>
    </p:spTree>
    <p:extLst>
      <p:ext uri="{BB962C8B-B14F-4D97-AF65-F5344CB8AC3E}">
        <p14:creationId xmlns:p14="http://schemas.microsoft.com/office/powerpoint/2010/main" val="59605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D49-991D-A853-C87D-8857EEF122C3}"/>
              </a:ext>
            </a:extLst>
          </p:cNvPr>
          <p:cNvSpPr>
            <a:spLocks noGrp="1"/>
          </p:cNvSpPr>
          <p:nvPr>
            <p:ph type="title"/>
          </p:nvPr>
        </p:nvSpPr>
        <p:spPr>
          <a:xfrm>
            <a:off x="565146" y="337455"/>
            <a:ext cx="10652749" cy="1446550"/>
          </a:xfrm>
        </p:spPr>
        <p:txBody>
          <a:bodyPr>
            <a:normAutofit/>
          </a:bodyPr>
          <a:lstStyle/>
          <a:p>
            <a:pPr algn="ctr"/>
            <a:r>
              <a:rPr lang="en-GB" sz="6000" dirty="0">
                <a:latin typeface="Seaford" panose="00000500000000000000" pitchFamily="2" charset="0"/>
              </a:rPr>
              <a:t>Problem Statement</a:t>
            </a:r>
            <a:endParaRPr lang="en-IN" sz="6000" dirty="0">
              <a:latin typeface="Seaford" panose="00000500000000000000" pitchFamily="2" charset="0"/>
            </a:endParaRPr>
          </a:p>
        </p:txBody>
      </p:sp>
      <p:sp>
        <p:nvSpPr>
          <p:cNvPr id="3" name="Speech Bubble: Rectangle 2">
            <a:extLst>
              <a:ext uri="{FF2B5EF4-FFF2-40B4-BE49-F238E27FC236}">
                <a16:creationId xmlns:a16="http://schemas.microsoft.com/office/drawing/2014/main" id="{73DCEA23-E291-16D5-894E-FF92A4DCBCA6}"/>
              </a:ext>
            </a:extLst>
          </p:cNvPr>
          <p:cNvSpPr/>
          <p:nvPr/>
        </p:nvSpPr>
        <p:spPr>
          <a:xfrm>
            <a:off x="849867" y="2063636"/>
            <a:ext cx="10537711" cy="3827283"/>
          </a:xfrm>
          <a:prstGeom prst="wedgeRectCallo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Tenorite" panose="00000500000000000000" pitchFamily="2" charset="0"/>
              </a:rPr>
              <a:t>“ To deduce if the distribution of changes in cluster sizes contains useful information about the dynamics of the system, and whether it can serve as an early warning signal for approaching critical and percolation thresholds ”</a:t>
            </a:r>
            <a:endParaRPr lang="en-IN" sz="3200" dirty="0">
              <a:solidFill>
                <a:schemeClr val="bg1"/>
              </a:solidFill>
              <a:latin typeface="Tenorite" panose="00000500000000000000" pitchFamily="2" charset="0"/>
            </a:endParaRPr>
          </a:p>
        </p:txBody>
      </p:sp>
    </p:spTree>
    <p:extLst>
      <p:ext uri="{BB962C8B-B14F-4D97-AF65-F5344CB8AC3E}">
        <p14:creationId xmlns:p14="http://schemas.microsoft.com/office/powerpoint/2010/main" val="1711874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CBB6-ABE0-4C73-77DC-392E790D7EB9}"/>
              </a:ext>
            </a:extLst>
          </p:cNvPr>
          <p:cNvSpPr>
            <a:spLocks noGrp="1"/>
          </p:cNvSpPr>
          <p:nvPr>
            <p:ph type="title"/>
          </p:nvPr>
        </p:nvSpPr>
        <p:spPr>
          <a:xfrm>
            <a:off x="735291" y="1450655"/>
            <a:ext cx="4069485" cy="3956690"/>
          </a:xfrm>
        </p:spPr>
        <p:txBody>
          <a:bodyPr anchor="ctr">
            <a:normAutofit/>
          </a:bodyPr>
          <a:lstStyle/>
          <a:p>
            <a:r>
              <a:rPr lang="en-GB" sz="3800" dirty="0">
                <a:solidFill>
                  <a:schemeClr val="bg1"/>
                </a:solidFill>
                <a:latin typeface="Tenorite" panose="00000500000000000000" pitchFamily="2" charset="0"/>
              </a:rPr>
              <a:t>Acknowledgement</a:t>
            </a:r>
            <a:endParaRPr lang="en-IN" sz="3800" dirty="0">
              <a:solidFill>
                <a:schemeClr val="bg1"/>
              </a:solidFill>
              <a:latin typeface="Tenorite" panose="00000500000000000000" pitchFamily="2" charset="0"/>
            </a:endParaRPr>
          </a:p>
        </p:txBody>
      </p:sp>
      <p:sp>
        <p:nvSpPr>
          <p:cNvPr id="34" name="Content Placeholder 2">
            <a:extLst>
              <a:ext uri="{FF2B5EF4-FFF2-40B4-BE49-F238E27FC236}">
                <a16:creationId xmlns:a16="http://schemas.microsoft.com/office/drawing/2014/main" id="{3A4D9D42-3375-7A9D-9FAA-E54D1DCD9B38}"/>
              </a:ext>
            </a:extLst>
          </p:cNvPr>
          <p:cNvSpPr>
            <a:spLocks noGrp="1"/>
          </p:cNvSpPr>
          <p:nvPr>
            <p:ph idx="1"/>
          </p:nvPr>
        </p:nvSpPr>
        <p:spPr>
          <a:xfrm>
            <a:off x="5833038" y="912631"/>
            <a:ext cx="5769252" cy="5019472"/>
          </a:xfrm>
        </p:spPr>
        <p:txBody>
          <a:bodyPr anchor="ctr">
            <a:noAutofit/>
          </a:bodyPr>
          <a:lstStyle/>
          <a:p>
            <a:pPr marL="0" indent="0">
              <a:buNone/>
            </a:pPr>
            <a:r>
              <a:rPr lang="en-GB" sz="2400" dirty="0">
                <a:solidFill>
                  <a:schemeClr val="bg1"/>
                </a:solidFill>
                <a:latin typeface="Tenorite" panose="00000500000000000000" pitchFamily="2" charset="0"/>
              </a:rPr>
              <a:t>I would like to thank:</a:t>
            </a:r>
          </a:p>
          <a:p>
            <a:r>
              <a:rPr lang="en-GB" sz="2400" dirty="0">
                <a:solidFill>
                  <a:schemeClr val="bg1"/>
                </a:solidFill>
                <a:latin typeface="Tenorite" panose="00000500000000000000" pitchFamily="2" charset="0"/>
              </a:rPr>
              <a:t>Prof. </a:t>
            </a:r>
            <a:r>
              <a:rPr lang="en-GB" sz="2400" dirty="0" err="1">
                <a:solidFill>
                  <a:schemeClr val="bg1"/>
                </a:solidFill>
                <a:latin typeface="Tenorite" panose="00000500000000000000" pitchFamily="2" charset="0"/>
              </a:rPr>
              <a:t>Vishwesha</a:t>
            </a:r>
            <a:r>
              <a:rPr lang="en-GB" sz="2400" dirty="0">
                <a:solidFill>
                  <a:schemeClr val="bg1"/>
                </a:solidFill>
                <a:latin typeface="Tenorite" panose="00000500000000000000" pitchFamily="2" charset="0"/>
              </a:rPr>
              <a:t> </a:t>
            </a:r>
            <a:r>
              <a:rPr lang="en-GB" sz="2400" dirty="0" err="1">
                <a:solidFill>
                  <a:schemeClr val="bg1"/>
                </a:solidFill>
                <a:latin typeface="Tenorite" panose="00000500000000000000" pitchFamily="2" charset="0"/>
              </a:rPr>
              <a:t>Guttal</a:t>
            </a:r>
            <a:r>
              <a:rPr lang="en-GB" sz="2400" dirty="0">
                <a:solidFill>
                  <a:schemeClr val="bg1"/>
                </a:solidFill>
                <a:latin typeface="Tenorite" panose="00000500000000000000" pitchFamily="2" charset="0"/>
              </a:rPr>
              <a:t>, CES, Department of Biological Sciences, IISc</a:t>
            </a:r>
          </a:p>
          <a:p>
            <a:r>
              <a:rPr lang="en-GB" sz="2400" dirty="0">
                <a:solidFill>
                  <a:schemeClr val="bg1"/>
                </a:solidFill>
                <a:latin typeface="Tenorite" panose="00000500000000000000" pitchFamily="2" charset="0"/>
              </a:rPr>
              <a:t>Prof. Sriram Ramaswamy, Department of Physics, IISc</a:t>
            </a:r>
          </a:p>
          <a:p>
            <a:r>
              <a:rPr lang="en-GB" sz="2400" dirty="0">
                <a:solidFill>
                  <a:schemeClr val="bg1"/>
                </a:solidFill>
                <a:latin typeface="Tenorite" panose="00000500000000000000" pitchFamily="2" charset="0"/>
              </a:rPr>
              <a:t>Thesis committee members</a:t>
            </a:r>
          </a:p>
          <a:p>
            <a:r>
              <a:rPr lang="en-GB" sz="2400" dirty="0">
                <a:solidFill>
                  <a:schemeClr val="bg1"/>
                </a:solidFill>
                <a:latin typeface="Tenorite" panose="00000500000000000000" pitchFamily="2" charset="0"/>
              </a:rPr>
              <a:t>Family members, friends, teachers and mentors</a:t>
            </a:r>
          </a:p>
          <a:p>
            <a:pPr marL="0" indent="0">
              <a:buNone/>
            </a:pPr>
            <a:endParaRPr lang="en-IN" sz="2400" dirty="0">
              <a:solidFill>
                <a:schemeClr val="bg1"/>
              </a:solidFill>
              <a:latin typeface="Tenorite" panose="00000500000000000000" pitchFamily="2" charset="0"/>
            </a:endParaRPr>
          </a:p>
          <a:p>
            <a:pPr marL="0" indent="0">
              <a:buNone/>
            </a:pPr>
            <a:r>
              <a:rPr lang="en-IN" sz="2400" dirty="0">
                <a:solidFill>
                  <a:schemeClr val="bg1"/>
                </a:solidFill>
                <a:latin typeface="Tenorite" panose="00000500000000000000" pitchFamily="2" charset="0"/>
              </a:rPr>
              <a:t>All code and data can be found here:</a:t>
            </a:r>
          </a:p>
          <a:p>
            <a:pPr marL="0" indent="0">
              <a:buNone/>
            </a:pPr>
            <a:r>
              <a:rPr lang="en-IN" sz="2400" dirty="0">
                <a:solidFill>
                  <a:schemeClr val="bg1"/>
                </a:solidFill>
                <a:latin typeface="Tenorite" panose="00000500000000000000" pitchFamily="2" charset="0"/>
                <a:hlinkClick r:id="rId2">
                  <a:extLst>
                    <a:ext uri="{A12FA001-AC4F-418D-AE19-62706E023703}">
                      <ahyp:hlinkClr xmlns:ahyp="http://schemas.microsoft.com/office/drawing/2018/hyperlinkcolor" val="tx"/>
                    </a:ext>
                  </a:extLst>
                </a:hlinkClick>
              </a:rPr>
              <a:t>https://github.com/tee-lab/vegetation-dynamics</a:t>
            </a:r>
            <a:endParaRPr lang="en-IN" sz="2400" dirty="0">
              <a:solidFill>
                <a:schemeClr val="bg1"/>
              </a:solidFill>
              <a:latin typeface="Tenorite" panose="00000500000000000000" pitchFamily="2" charset="0"/>
            </a:endParaRPr>
          </a:p>
        </p:txBody>
      </p:sp>
      <p:sp>
        <p:nvSpPr>
          <p:cNvPr id="36" name="Rectangle 35">
            <a:extLst>
              <a:ext uri="{FF2B5EF4-FFF2-40B4-BE49-F238E27FC236}">
                <a16:creationId xmlns:a16="http://schemas.microsoft.com/office/drawing/2014/main" id="{57319C5F-FF16-D367-F094-EF2E662A1746}"/>
              </a:ext>
            </a:extLst>
          </p:cNvPr>
          <p:cNvSpPr/>
          <p:nvPr/>
        </p:nvSpPr>
        <p:spPr>
          <a:xfrm>
            <a:off x="5379914" y="924128"/>
            <a:ext cx="70474" cy="50194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latin typeface="Tenorite" panose="00000500000000000000" pitchFamily="2" charset="0"/>
            </a:endParaRPr>
          </a:p>
        </p:txBody>
      </p:sp>
    </p:spTree>
    <p:extLst>
      <p:ext uri="{BB962C8B-B14F-4D97-AF65-F5344CB8AC3E}">
        <p14:creationId xmlns:p14="http://schemas.microsoft.com/office/powerpoint/2010/main" val="3700871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7CDA6E-0222-F147-18A9-9890DAABAE47}"/>
              </a:ext>
            </a:extLst>
          </p:cNvPr>
          <p:cNvSpPr>
            <a:spLocks noGrp="1"/>
          </p:cNvSpPr>
          <p:nvPr>
            <p:ph type="title"/>
          </p:nvPr>
        </p:nvSpPr>
        <p:spPr>
          <a:xfrm>
            <a:off x="1285241" y="2561004"/>
            <a:ext cx="9231410" cy="1732424"/>
          </a:xfrm>
        </p:spPr>
        <p:txBody>
          <a:bodyPr vert="horz" lIns="91440" tIns="45720" rIns="91440" bIns="45720" rtlCol="0" anchor="b">
            <a:normAutofit/>
          </a:bodyPr>
          <a:lstStyle/>
          <a:p>
            <a:pPr algn="ctr"/>
            <a:r>
              <a:rPr lang="en-US" sz="11500" kern="1200" dirty="0">
                <a:solidFill>
                  <a:schemeClr val="tx1"/>
                </a:solidFill>
                <a:latin typeface="Seaford" panose="00000500000000000000" pitchFamily="2" charset="0"/>
              </a:rPr>
              <a:t>Terminology</a:t>
            </a:r>
          </a:p>
        </p:txBody>
      </p:sp>
    </p:spTree>
    <p:extLst>
      <p:ext uri="{BB962C8B-B14F-4D97-AF65-F5344CB8AC3E}">
        <p14:creationId xmlns:p14="http://schemas.microsoft.com/office/powerpoint/2010/main" val="3512244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51F66-FFF5-AFBA-2B0A-2C971062A9A9}"/>
              </a:ext>
            </a:extLst>
          </p:cNvPr>
          <p:cNvSpPr>
            <a:spLocks noGrp="1"/>
          </p:cNvSpPr>
          <p:nvPr>
            <p:ph type="title"/>
          </p:nvPr>
        </p:nvSpPr>
        <p:spPr>
          <a:xfrm>
            <a:off x="856943" y="1230747"/>
            <a:ext cx="3582184" cy="4480726"/>
          </a:xfrm>
        </p:spPr>
        <p:txBody>
          <a:bodyPr>
            <a:normAutofit/>
          </a:bodyPr>
          <a:lstStyle/>
          <a:p>
            <a:pPr algn="ctr"/>
            <a:r>
              <a:rPr lang="en-GB" sz="5100" dirty="0">
                <a:latin typeface="Seaford" panose="00000500000000000000" pitchFamily="2" charset="0"/>
              </a:rPr>
              <a:t>Cellular Automata</a:t>
            </a:r>
            <a:br>
              <a:rPr lang="en-GB" sz="5100" dirty="0">
                <a:latin typeface="Seaford" panose="00000500000000000000" pitchFamily="2" charset="0"/>
              </a:rPr>
            </a:br>
            <a:r>
              <a:rPr lang="en-GB" sz="5100" dirty="0">
                <a:latin typeface="Seaford" panose="00000500000000000000" pitchFamily="2" charset="0"/>
              </a:rPr>
              <a:t>Models</a:t>
            </a:r>
            <a:endParaRPr lang="en-IN" sz="5100" dirty="0">
              <a:latin typeface="Seaford" panose="00000500000000000000" pitchFamily="2" charset="0"/>
            </a:endParaRP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68AFCBF5-2B98-63CA-15DD-3EAF707EE5F0}"/>
              </a:ext>
            </a:extLst>
          </p:cNvPr>
          <p:cNvSpPr>
            <a:spLocks noGrp="1"/>
          </p:cNvSpPr>
          <p:nvPr>
            <p:ph idx="1"/>
          </p:nvPr>
        </p:nvSpPr>
        <p:spPr>
          <a:xfrm>
            <a:off x="4783194" y="1488821"/>
            <a:ext cx="5956421" cy="4180542"/>
          </a:xfrm>
        </p:spPr>
        <p:txBody>
          <a:bodyPr anchor="ctr">
            <a:normAutofit/>
          </a:bodyPr>
          <a:lstStyle/>
          <a:p>
            <a:r>
              <a:rPr lang="en-GB" sz="2200" dirty="0">
                <a:latin typeface="Tenorite" panose="00000500000000000000" pitchFamily="2" charset="0"/>
              </a:rPr>
              <a:t>Regular N-dimensional lattice of cells</a:t>
            </a:r>
          </a:p>
          <a:p>
            <a:r>
              <a:rPr lang="en-GB" sz="2200" dirty="0">
                <a:latin typeface="Tenorite" panose="00000500000000000000" pitchFamily="2" charset="0"/>
              </a:rPr>
              <a:t>Each cell can be in a finite number of states</a:t>
            </a:r>
          </a:p>
          <a:p>
            <a:r>
              <a:rPr lang="en-GB" sz="2200" dirty="0">
                <a:latin typeface="Tenorite" panose="00000500000000000000" pitchFamily="2" charset="0"/>
              </a:rPr>
              <a:t>Concept of neighbourhood should be defined</a:t>
            </a:r>
          </a:p>
          <a:p>
            <a:r>
              <a:rPr lang="en-GB" sz="2200" dirty="0">
                <a:latin typeface="Tenorite" panose="00000500000000000000" pitchFamily="2" charset="0"/>
              </a:rPr>
              <a:t>Future state of given cell is determined by states of the neighbouring cells</a:t>
            </a:r>
          </a:p>
          <a:p>
            <a:r>
              <a:rPr lang="en-GB" sz="2200" dirty="0">
                <a:latin typeface="Tenorite" panose="00000500000000000000" pitchFamily="2" charset="0"/>
              </a:rPr>
              <a:t>Updates can be probabilistic/deterministic, and synchronous/asynchronous</a:t>
            </a:r>
            <a:endParaRPr lang="en-IN" sz="2200" dirty="0">
              <a:latin typeface="Tenorite" panose="00000500000000000000" pitchFamily="2" charset="0"/>
            </a:endParaRPr>
          </a:p>
        </p:txBody>
      </p:sp>
    </p:spTree>
    <p:extLst>
      <p:ext uri="{BB962C8B-B14F-4D97-AF65-F5344CB8AC3E}">
        <p14:creationId xmlns:p14="http://schemas.microsoft.com/office/powerpoint/2010/main" val="201456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39FF1-A3C9-CAC1-4D06-8A4D9C5B8092}"/>
              </a:ext>
            </a:extLst>
          </p:cNvPr>
          <p:cNvSpPr>
            <a:spLocks noGrp="1"/>
          </p:cNvSpPr>
          <p:nvPr>
            <p:ph type="title"/>
          </p:nvPr>
        </p:nvSpPr>
        <p:spPr>
          <a:xfrm>
            <a:off x="589560" y="856180"/>
            <a:ext cx="4560584" cy="1128068"/>
          </a:xfrm>
        </p:spPr>
        <p:txBody>
          <a:bodyPr anchor="ctr">
            <a:noAutofit/>
          </a:bodyPr>
          <a:lstStyle/>
          <a:p>
            <a:pPr algn="ctr"/>
            <a:r>
              <a:rPr lang="en-GB" dirty="0">
                <a:latin typeface="Seaford" panose="00000500000000000000" pitchFamily="2" charset="0"/>
              </a:rPr>
              <a:t>Von-Neumann Clusters</a:t>
            </a:r>
            <a:endParaRPr lang="en-IN" dirty="0">
              <a:latin typeface="Seaford" panose="00000500000000000000" pitchFamily="2" charset="0"/>
            </a:endParaRP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3282F9-2E67-96C3-3097-5E636071686E}"/>
              </a:ext>
            </a:extLst>
          </p:cNvPr>
          <p:cNvSpPr>
            <a:spLocks noGrp="1"/>
          </p:cNvSpPr>
          <p:nvPr>
            <p:ph idx="1"/>
          </p:nvPr>
        </p:nvSpPr>
        <p:spPr>
          <a:xfrm>
            <a:off x="590719" y="2330505"/>
            <a:ext cx="4559425" cy="3979585"/>
          </a:xfrm>
        </p:spPr>
        <p:txBody>
          <a:bodyPr anchor="ctr">
            <a:normAutofit/>
          </a:bodyPr>
          <a:lstStyle/>
          <a:p>
            <a:pPr marL="0" indent="0" algn="ctr">
              <a:buNone/>
            </a:pPr>
            <a:r>
              <a:rPr lang="en-GB" dirty="0">
                <a:latin typeface="Tenorite" panose="00000500000000000000" pitchFamily="2" charset="0"/>
              </a:rPr>
              <a:t>A set of occupied cells belong to the same Von-Neumann cluster if there exists a Von-Neumann path between any two pairs of cells within the set</a:t>
            </a:r>
            <a:endParaRPr lang="en-IN" dirty="0">
              <a:latin typeface="Tenorite" panose="00000500000000000000" pitchFamily="2" charset="0"/>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rossword puzzle&#10;&#10;Description automatically generated">
            <a:extLst>
              <a:ext uri="{FF2B5EF4-FFF2-40B4-BE49-F238E27FC236}">
                <a16:creationId xmlns:a16="http://schemas.microsoft.com/office/drawing/2014/main" id="{2299C794-F639-55BD-EB0D-3CC78818637B}"/>
              </a:ext>
            </a:extLst>
          </p:cNvPr>
          <p:cNvPicPr>
            <a:picLocks noChangeAspect="1"/>
          </p:cNvPicPr>
          <p:nvPr/>
        </p:nvPicPr>
        <p:blipFill rotWithShape="1">
          <a:blip r:embed="rId2">
            <a:extLst>
              <a:ext uri="{28A0092B-C50C-407E-A947-70E740481C1C}">
                <a14:useLocalDpi xmlns:a14="http://schemas.microsoft.com/office/drawing/2010/main" val="0"/>
              </a:ext>
            </a:extLst>
          </a:blip>
          <a:srcRect r="-2" b="3681"/>
          <a:stretch/>
        </p:blipFill>
        <p:spPr>
          <a:xfrm>
            <a:off x="5977788" y="799352"/>
            <a:ext cx="5425410" cy="5259296"/>
          </a:xfrm>
          <a:prstGeom prst="rect">
            <a:avLst/>
          </a:prstGeom>
        </p:spPr>
      </p:pic>
    </p:spTree>
    <p:extLst>
      <p:ext uri="{BB962C8B-B14F-4D97-AF65-F5344CB8AC3E}">
        <p14:creationId xmlns:p14="http://schemas.microsoft.com/office/powerpoint/2010/main" val="402064843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942</TotalTime>
  <Words>962</Words>
  <Application>Microsoft Office PowerPoint</Application>
  <PresentationFormat>Widescreen</PresentationFormat>
  <Paragraphs>150</Paragraphs>
  <Slides>60</Slides>
  <Notes>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60</vt:i4>
      </vt:variant>
    </vt:vector>
  </HeadingPairs>
  <TitlesOfParts>
    <vt:vector size="72" baseType="lpstr">
      <vt:lpstr>Arial</vt:lpstr>
      <vt:lpstr>Calibri</vt:lpstr>
      <vt:lpstr>Calibri Light</vt:lpstr>
      <vt:lpstr>Cambria Math</vt:lpstr>
      <vt:lpstr>Century Schoolbook</vt:lpstr>
      <vt:lpstr>Seaford</vt:lpstr>
      <vt:lpstr>Tenorite</vt:lpstr>
      <vt:lpstr>Wingdings 2</vt:lpstr>
      <vt:lpstr>View</vt:lpstr>
      <vt:lpstr>Office Theme</vt:lpstr>
      <vt:lpstr>1_Office Theme</vt:lpstr>
      <vt:lpstr>2_Office Theme</vt:lpstr>
      <vt:lpstr>Analysis of Patterns and Dynamics in Patchy Ecological Systems using Cellular Automata Models</vt:lpstr>
      <vt:lpstr>Background</vt:lpstr>
      <vt:lpstr>Patchy Ecosystems</vt:lpstr>
      <vt:lpstr>Aspects of Patchy Ecosystems</vt:lpstr>
      <vt:lpstr>Motivation</vt:lpstr>
      <vt:lpstr>Problem Statement</vt:lpstr>
      <vt:lpstr>Terminology</vt:lpstr>
      <vt:lpstr>Cellular Automata Models</vt:lpstr>
      <vt:lpstr>Von-Neumann Clusters</vt:lpstr>
      <vt:lpstr>PowerPoint Presentation</vt:lpstr>
      <vt:lpstr>Percolation</vt:lpstr>
      <vt:lpstr>PowerPoint Presentation</vt:lpstr>
      <vt:lpstr>Tri-critical Directed Percolation (TDP)</vt:lpstr>
      <vt:lpstr>TDP - Phase Transitions</vt:lpstr>
      <vt:lpstr>TDP – Percolation Transitions</vt:lpstr>
      <vt:lpstr>Scanlon’s Model</vt:lpstr>
      <vt:lpstr>Dynamic Null Model</vt:lpstr>
      <vt:lpstr>Methods</vt:lpstr>
      <vt:lpstr>Cluster Tracking Algorithm</vt:lpstr>
      <vt:lpstr>Cluster Growth</vt:lpstr>
      <vt:lpstr>Cluster Decay</vt:lpstr>
      <vt:lpstr>Cluster Merge</vt:lpstr>
      <vt:lpstr>Cluster Split</vt:lpstr>
      <vt:lpstr>Appearance and Disappearance</vt:lpstr>
      <vt:lpstr>Fitting Procedure</vt:lpstr>
      <vt:lpstr>Stochastic Differential Equation (SDE)</vt:lpstr>
      <vt:lpstr>Simulation Details</vt:lpstr>
      <vt:lpstr>Results</vt:lpstr>
      <vt:lpstr>PowerPoint Presentation</vt:lpstr>
      <vt:lpstr>TDP vs Null: below percolation threshold</vt:lpstr>
      <vt:lpstr>TDP vs Null: below percolation threshold</vt:lpstr>
      <vt:lpstr>TDP vs Null: above percolation threshold</vt:lpstr>
      <vt:lpstr>TDP vs Null: above percolation threshold</vt:lpstr>
      <vt:lpstr>PowerPoint Presentation</vt:lpstr>
      <vt:lpstr>Cluster Size Distribution</vt:lpstr>
      <vt:lpstr>Cluster Size Distribution</vt:lpstr>
      <vt:lpstr>CSD across q = 0</vt:lpstr>
      <vt:lpstr>CSD across q = 0.25</vt:lpstr>
      <vt:lpstr>CSD across q = 0.5</vt:lpstr>
      <vt:lpstr>Early Warning Signal - 1</vt:lpstr>
      <vt:lpstr>Cluster Dynamics</vt:lpstr>
      <vt:lpstr>Cluster Dynamics</vt:lpstr>
      <vt:lpstr>Cluster Dynamics across q = 0</vt:lpstr>
      <vt:lpstr>Cluster Dynamics across q = 0.25</vt:lpstr>
      <vt:lpstr>Cluster Dynamics across q = 0.5</vt:lpstr>
      <vt:lpstr>Early Warning Signal – 2 (Novel)</vt:lpstr>
      <vt:lpstr>Critical Cluster Size</vt:lpstr>
      <vt:lpstr>Critical Cluster Size</vt:lpstr>
      <vt:lpstr>Variation of CCS across q = 0</vt:lpstr>
      <vt:lpstr>Variation of CCS across q = 0.25</vt:lpstr>
      <vt:lpstr>Variation of CCS across q = 0.5</vt:lpstr>
      <vt:lpstr>Early Warning Signal – 3 (Novel)</vt:lpstr>
      <vt:lpstr>Some Interesting Observations</vt:lpstr>
      <vt:lpstr>Ubiquity of Power-law Behaviour</vt:lpstr>
      <vt:lpstr>Ubiquity of Power-law Behaviour</vt:lpstr>
      <vt:lpstr>Future Work</vt:lpstr>
      <vt:lpstr>Solving Fokker-Planck Equation</vt:lpstr>
      <vt:lpstr>Future Work</vt:lpstr>
      <vt:lpstr>PowerPoint Presentation</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Patterns and Dynamics in Patchy Ecosystems using Cellular Automata Models</dc:title>
  <dc:creator>Chandan R T</dc:creator>
  <cp:lastModifiedBy>Chandan R T</cp:lastModifiedBy>
  <cp:revision>231</cp:revision>
  <dcterms:created xsi:type="dcterms:W3CDTF">2023-04-22T13:32:46Z</dcterms:created>
  <dcterms:modified xsi:type="dcterms:W3CDTF">2023-04-24T00:56:04Z</dcterms:modified>
</cp:coreProperties>
</file>